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9" r:id="rId4"/>
    <p:sldId id="436" r:id="rId5"/>
    <p:sldId id="423" r:id="rId6"/>
    <p:sldId id="260" r:id="rId7"/>
    <p:sldId id="437" r:id="rId8"/>
    <p:sldId id="261" r:id="rId9"/>
    <p:sldId id="263" r:id="rId10"/>
    <p:sldId id="264" r:id="rId11"/>
    <p:sldId id="266" r:id="rId12"/>
    <p:sldId id="272" r:id="rId13"/>
    <p:sldId id="262" r:id="rId14"/>
    <p:sldId id="271" r:id="rId15"/>
    <p:sldId id="438" r:id="rId16"/>
    <p:sldId id="267" r:id="rId17"/>
    <p:sldId id="429" r:id="rId18"/>
    <p:sldId id="430" r:id="rId19"/>
    <p:sldId id="431" r:id="rId20"/>
    <p:sldId id="257" r:id="rId21"/>
    <p:sldId id="439" r:id="rId22"/>
    <p:sldId id="428" r:id="rId23"/>
    <p:sldId id="434" r:id="rId24"/>
    <p:sldId id="435" r:id="rId25"/>
  </p:sldIdLst>
  <p:sldSz cx="10080625" cy="567055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6AA1"/>
    <a:srgbClr val="95D591"/>
    <a:srgbClr val="FFFFFF"/>
    <a:srgbClr val="005D25"/>
    <a:srgbClr val="00488C"/>
    <a:srgbClr val="8AC99A"/>
    <a:srgbClr val="7FB51A"/>
    <a:srgbClr val="88BC2E"/>
    <a:srgbClr val="A6C0DB"/>
    <a:srgbClr val="96C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2" autoAdjust="0"/>
    <p:restoredTop sz="94660"/>
  </p:normalViewPr>
  <p:slideViewPr>
    <p:cSldViewPr snapToGrid="0">
      <p:cViewPr varScale="1">
        <p:scale>
          <a:sx n="73" d="100"/>
          <a:sy n="73" d="100"/>
        </p:scale>
        <p:origin x="8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0524E-4ECC-4CE7-A259-AE41C5BA689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794BC-6CC4-4835-9484-518DD54E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90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794BC-6CC4-4835-9484-518DD54E8C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493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794BC-6CC4-4835-9484-518DD54E8C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cs-CZ" sz="18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cs-CZ" sz="18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0.pn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risma-i.it/index.php/en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26.jpeg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tersucho.cz/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délník 75"/>
          <p:cNvSpPr/>
          <p:nvPr/>
        </p:nvSpPr>
        <p:spPr>
          <a:xfrm>
            <a:off x="4154859" y="3095068"/>
            <a:ext cx="5792089" cy="11445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/>
            <a:r>
              <a:rPr lang="cs-CZ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LETECKÁ DATA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cs-CZ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PODPORU MISÍ ESA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„POZOROVÁNÍ ZEMĚ“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>
              <a:lnSpc>
                <a:spcPts val="3053"/>
              </a:lnSpc>
            </a:pPr>
            <a:r>
              <a:rPr lang="cs-CZ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MONITOROVÁNÍ VEGETACE</a:t>
            </a:r>
            <a:endParaRPr lang="cs-CZ" sz="2000" b="0" strike="noStrike" spc="-1" dirty="0"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1246FB-58E4-49C6-ADD3-62B2625E3D8B}"/>
              </a:ext>
            </a:extLst>
          </p:cNvPr>
          <p:cNvSpPr/>
          <p:nvPr/>
        </p:nvSpPr>
        <p:spPr>
          <a:xfrm>
            <a:off x="9346016" y="5255250"/>
            <a:ext cx="808555" cy="4243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3053"/>
              </a:lnSpc>
            </a:pPr>
            <a:r>
              <a:rPr lang="cs-CZ" sz="1000" spc="-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12/11/2021</a:t>
            </a:r>
            <a:endParaRPr lang="cs-CZ" sz="10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232DC-52C3-40A6-A1E8-0F019CEA9DE1}"/>
              </a:ext>
            </a:extLst>
          </p:cNvPr>
          <p:cNvSpPr/>
          <p:nvPr/>
        </p:nvSpPr>
        <p:spPr>
          <a:xfrm>
            <a:off x="2992717" y="5424329"/>
            <a:ext cx="23695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KONFERENCE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Kosmick</a:t>
            </a:r>
            <a:r>
              <a:rPr lang="cs-CZ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projekty na AV ČR</a:t>
            </a:r>
            <a:endParaRPr lang="en-US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CA4897-D0D6-4923-83D0-60433934A6D8}"/>
              </a:ext>
            </a:extLst>
          </p:cNvPr>
          <p:cNvSpPr txBox="1"/>
          <p:nvPr/>
        </p:nvSpPr>
        <p:spPr>
          <a:xfrm>
            <a:off x="7965333" y="2417971"/>
            <a:ext cx="1860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Olga Brovkina a 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BFB272-574D-409C-81C7-67FD3DB65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00" y="594091"/>
            <a:ext cx="1289282" cy="5738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09DFCBD-4BAF-4953-BC3F-464963812A2F}"/>
              </a:ext>
            </a:extLst>
          </p:cNvPr>
          <p:cNvGrpSpPr/>
          <p:nvPr/>
        </p:nvGrpSpPr>
        <p:grpSpPr>
          <a:xfrm>
            <a:off x="6655730" y="4289606"/>
            <a:ext cx="3073431" cy="1100878"/>
            <a:chOff x="0" y="0"/>
            <a:chExt cx="5721985" cy="1961515"/>
          </a:xfrm>
        </p:grpSpPr>
        <p:pic>
          <p:nvPicPr>
            <p:cNvPr id="9" name="Imagen 4">
              <a:extLst>
                <a:ext uri="{FF2B5EF4-FFF2-40B4-BE49-F238E27FC236}">
                  <a16:creationId xmlns:a16="http://schemas.microsoft.com/office/drawing/2014/main" id="{04F9F23C-EB62-45B1-BB84-39E762A14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240" y="127000"/>
              <a:ext cx="1896745" cy="459105"/>
            </a:xfrm>
            <a:prstGeom prst="rect">
              <a:avLst/>
            </a:prstGeom>
          </p:spPr>
        </p:pic>
        <p:pic>
          <p:nvPicPr>
            <p:cNvPr id="10" name="Picture 9" descr="UNIMIB Logo">
              <a:extLst>
                <a:ext uri="{FF2B5EF4-FFF2-40B4-BE49-F238E27FC236}">
                  <a16:creationId xmlns:a16="http://schemas.microsoft.com/office/drawing/2014/main" id="{40EF9078-1CBC-40BC-8104-72478872C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720" y="944880"/>
              <a:ext cx="993775" cy="1016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 descr="http://ipl.uv.es/flex-parcs/images/logoFZJ.jpg">
              <a:extLst>
                <a:ext uri="{FF2B5EF4-FFF2-40B4-BE49-F238E27FC236}">
                  <a16:creationId xmlns:a16="http://schemas.microsoft.com/office/drawing/2014/main" id="{9205A16B-06E9-4A0A-B698-FACB2F498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8280" y="995680"/>
              <a:ext cx="1842135" cy="61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54E905-3CC9-44A8-833D-8C9F5CB93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53515" cy="633730"/>
            </a:xfrm>
            <a:prstGeom prst="rect">
              <a:avLst/>
            </a:prstGeom>
          </p:spPr>
        </p:pic>
        <p:pic>
          <p:nvPicPr>
            <p:cNvPr id="13" name="Picture 12" descr="http://ipl.uv.es/flex-parcs/images/logoUZH.jpg">
              <a:extLst>
                <a:ext uri="{FF2B5EF4-FFF2-40B4-BE49-F238E27FC236}">
                  <a16:creationId xmlns:a16="http://schemas.microsoft.com/office/drawing/2014/main" id="{8FF7EBD5-846A-4B11-8618-C5F722F44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6560" y="45720"/>
              <a:ext cx="1869440" cy="628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8758C0-422A-4B89-9CF2-C797AA1C680C}"/>
              </a:ext>
            </a:extLst>
          </p:cNvPr>
          <p:cNvGrpSpPr/>
          <p:nvPr/>
        </p:nvGrpSpPr>
        <p:grpSpPr>
          <a:xfrm>
            <a:off x="5874151" y="1551551"/>
            <a:ext cx="4082521" cy="2249808"/>
            <a:chOff x="5834974" y="2082124"/>
            <a:chExt cx="4082521" cy="22498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67E815-747D-4468-B32A-42A43F04E5C5}"/>
                </a:ext>
              </a:extLst>
            </p:cNvPr>
            <p:cNvSpPr/>
            <p:nvPr/>
          </p:nvSpPr>
          <p:spPr>
            <a:xfrm>
              <a:off x="5834974" y="2500661"/>
              <a:ext cx="4082521" cy="1831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Vývoj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implementace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zpracovatelského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řetězce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 pro data ze </a:t>
              </a:r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systému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HyPlant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jako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demonstrátor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 pro </a:t>
              </a:r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misi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 FLEX</a:t>
              </a:r>
              <a:r>
                <a:rPr lang="cs-CZ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HyPlant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proje</a:t>
              </a:r>
              <a:r>
                <a:rPr lang="cs-CZ" dirty="0"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ru-RU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;</a:t>
              </a:r>
            </a:p>
            <a:p>
              <a:pPr marL="285750" indent="-285750" algn="just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Radiometrická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korekce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dat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HyPlant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 FLUO.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5B2A247-5EBC-4347-A43A-23771BF39470}"/>
                </a:ext>
              </a:extLst>
            </p:cNvPr>
            <p:cNvSpPr/>
            <p:nvPr/>
          </p:nvSpPr>
          <p:spPr>
            <a:xfrm>
              <a:off x="6082718" y="2082124"/>
              <a:ext cx="19125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CzechGlobe</a:t>
              </a: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účast</a:t>
              </a:r>
              <a:r>
                <a:rPr lang="cs-CZ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B5DDDFD-9C85-4A30-82EB-33598C79E858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869"/>
            <a:ext cx="5748977" cy="4245615"/>
          </a:xfrm>
          <a:prstGeom prst="rect">
            <a:avLst/>
          </a:prstGeom>
        </p:spPr>
      </p:pic>
      <p:sp>
        <p:nvSpPr>
          <p:cNvPr id="19" name="Obdélník 77">
            <a:extLst>
              <a:ext uri="{FF2B5EF4-FFF2-40B4-BE49-F238E27FC236}">
                <a16:creationId xmlns:a16="http://schemas.microsoft.com/office/drawing/2014/main" id="{512137BA-5286-4253-B702-6A84956918AE}"/>
              </a:ext>
            </a:extLst>
          </p:cNvPr>
          <p:cNvSpPr/>
          <p:nvPr/>
        </p:nvSpPr>
        <p:spPr>
          <a:xfrm>
            <a:off x="1660185" y="386280"/>
            <a:ext cx="4860312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400" b="1" spc="-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</a:t>
            </a:r>
            <a:r>
              <a:rPr lang="en-US" sz="4400" b="1" spc="-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pc="-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(fluorescence explorer mission)</a:t>
            </a:r>
            <a:endParaRPr lang="cs-CZ" sz="2000" b="0" strike="noStrike" spc="-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D91624-59DD-433F-B8BC-84EF404FA430}"/>
              </a:ext>
            </a:extLst>
          </p:cNvPr>
          <p:cNvSpPr/>
          <p:nvPr/>
        </p:nvSpPr>
        <p:spPr>
          <a:xfrm>
            <a:off x="2397727" y="5439689"/>
            <a:ext cx="5038725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https://www.fz-juelich.de/ibg/ibg-2/EN/Research/Projects/HYPER/hyper_projekt_node.html</a:t>
            </a:r>
          </a:p>
        </p:txBody>
      </p:sp>
    </p:spTree>
    <p:extLst>
      <p:ext uri="{BB962C8B-B14F-4D97-AF65-F5344CB8AC3E}">
        <p14:creationId xmlns:p14="http://schemas.microsoft.com/office/powerpoint/2010/main" val="3778208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pic>
        <p:nvPicPr>
          <p:cNvPr id="1026" name="Picture 2" descr="https://www.fz-juelich.de/ibg/ibg-2/EN/Research/Projects/HYPER/hyper.png;jsessionid=ED7DCAC40AB15A301ADCEC2DE39C3A65?__blob=poster">
            <a:extLst>
              <a:ext uri="{FF2B5EF4-FFF2-40B4-BE49-F238E27FC236}">
                <a16:creationId xmlns:a16="http://schemas.microsoft.com/office/drawing/2014/main" id="{7ED3D574-AC91-4E58-93EC-34F11EEA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509"/>
            <a:ext cx="10080625" cy="56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76B31B-F132-4768-8656-0003765BF283}"/>
              </a:ext>
            </a:extLst>
          </p:cNvPr>
          <p:cNvSpPr/>
          <p:nvPr/>
        </p:nvSpPr>
        <p:spPr>
          <a:xfrm>
            <a:off x="2397727" y="5439689"/>
            <a:ext cx="5038725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https://www.fz-juelich.de/ibg/ibg-2/EN/Research/Projects/HYPER/hyper_projekt_node.html</a:t>
            </a:r>
          </a:p>
        </p:txBody>
      </p:sp>
    </p:spTree>
    <p:extLst>
      <p:ext uri="{BB962C8B-B14F-4D97-AF65-F5344CB8AC3E}">
        <p14:creationId xmlns:p14="http://schemas.microsoft.com/office/powerpoint/2010/main" val="282524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délník 77"/>
          <p:cNvSpPr/>
          <p:nvPr/>
        </p:nvSpPr>
        <p:spPr>
          <a:xfrm>
            <a:off x="1860900" y="452795"/>
            <a:ext cx="7361623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r>
              <a:rPr lang="cs-CZ" sz="4400" b="1" strike="noStrike" spc="-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PRISMA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(Hyperspectral Precursor and Application Mission)</a:t>
            </a:r>
            <a:endParaRPr lang="cs-CZ" sz="4400" b="0" strike="noStrike" spc="-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 dirty="0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 dirty="0"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EB8431-AF69-4699-B0D8-528CD181C78C}"/>
              </a:ext>
            </a:extLst>
          </p:cNvPr>
          <p:cNvSpPr/>
          <p:nvPr/>
        </p:nvSpPr>
        <p:spPr>
          <a:xfrm>
            <a:off x="1780189" y="1295680"/>
            <a:ext cx="8120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mise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Italské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vesmírné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agentury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ASI (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Agenzia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Spaziale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Italiana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pro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hyperspektrální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zobrazování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zemského povrchu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středním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prostorovém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rozlišení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D8E5F-9495-4BDD-A38F-F40C95CE907F}"/>
              </a:ext>
            </a:extLst>
          </p:cNvPr>
          <p:cNvSpPr/>
          <p:nvPr/>
        </p:nvSpPr>
        <p:spPr>
          <a:xfrm>
            <a:off x="179999" y="2308275"/>
            <a:ext cx="46706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Přístroj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PRISMA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SG (Selex Galileo)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Datum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spuštění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March, 2019</a:t>
            </a:r>
            <a:endParaRPr 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Typ systému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pushbroom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pektrální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rozsah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400 – 2500 nm (VNIR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SWIR)</a:t>
            </a:r>
          </a:p>
          <a:p>
            <a:pPr algn="just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Počet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pásem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250</a:t>
            </a:r>
          </a:p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Prostorové rozlišení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30 m</a:t>
            </a:r>
          </a:p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pektrální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rozlišení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12 nm</a:t>
            </a:r>
          </a:p>
          <a:p>
            <a:pPr algn="just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30 km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Panchromatic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pásmo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5m</a:t>
            </a:r>
            <a:endParaRPr 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http://prisma-i.it/index.php/en/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2059C-CB77-474E-B426-F863E3EBC1E6}"/>
              </a:ext>
            </a:extLst>
          </p:cNvPr>
          <p:cNvSpPr/>
          <p:nvPr/>
        </p:nvSpPr>
        <p:spPr>
          <a:xfrm>
            <a:off x="3122158" y="5439718"/>
            <a:ext cx="383630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https://earth.esa.int/web/eoportal/satellite-missions/p/prisma-hyperspectral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50951E-28BF-413A-A2D6-FD7ED1E12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1" y="450766"/>
            <a:ext cx="1533610" cy="14912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5E6BCA-6559-4AA5-A5A2-C1E7643EC51F}"/>
              </a:ext>
            </a:extLst>
          </p:cNvPr>
          <p:cNvSpPr txBox="1"/>
          <p:nvPr/>
        </p:nvSpPr>
        <p:spPr>
          <a:xfrm>
            <a:off x="5229949" y="2835275"/>
            <a:ext cx="4670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CzechGlobe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účast </a:t>
            </a:r>
            <a:r>
              <a:rPr lang="cs-CZ" b="1" dirty="0">
                <a:solidFill>
                  <a:srgbClr val="2E6A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roce</a:t>
            </a:r>
            <a:r>
              <a:rPr lang="en-US" b="1" dirty="0">
                <a:solidFill>
                  <a:srgbClr val="2E6A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2020, 2022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Letecká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kampaň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(SWIR)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Zpracování leteckých dat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reflectance, radiance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Vicarious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alibra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alida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74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délník 77"/>
          <p:cNvSpPr/>
          <p:nvPr/>
        </p:nvSpPr>
        <p:spPr>
          <a:xfrm>
            <a:off x="2634707" y="525797"/>
            <a:ext cx="4245488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LSTM Copernicus </a:t>
            </a:r>
            <a:r>
              <a:rPr lang="en-US" sz="2000" b="1" strike="noStrike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(Land Surface Temperature Monitoring)</a:t>
            </a:r>
            <a:endParaRPr lang="cs-CZ" sz="20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B32A20-C4F5-47C7-98D3-E3CA0EBFD67A}"/>
              </a:ext>
            </a:extLst>
          </p:cNvPr>
          <p:cNvSpPr/>
          <p:nvPr/>
        </p:nvSpPr>
        <p:spPr>
          <a:xfrm>
            <a:off x="3111865" y="5439718"/>
            <a:ext cx="314269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https://eoportal.org/web/eoportal/satellite-missions/l/lstm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1580828-8833-460C-8558-978C0BEF8C8B}"/>
              </a:ext>
            </a:extLst>
          </p:cNvPr>
          <p:cNvGrpSpPr/>
          <p:nvPr/>
        </p:nvGrpSpPr>
        <p:grpSpPr>
          <a:xfrm>
            <a:off x="227225" y="525797"/>
            <a:ext cx="2180937" cy="1587393"/>
            <a:chOff x="144000" y="510202"/>
            <a:chExt cx="1567429" cy="1094810"/>
          </a:xfrm>
        </p:grpSpPr>
        <p:pic>
          <p:nvPicPr>
            <p:cNvPr id="2050" name="Picture 2" descr="LSTM_Auto0">
              <a:extLst>
                <a:ext uri="{FF2B5EF4-FFF2-40B4-BE49-F238E27FC236}">
                  <a16:creationId xmlns:a16="http://schemas.microsoft.com/office/drawing/2014/main" id="{A2E3A9E4-177A-42F5-8476-83CC6B9DA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" y="510202"/>
              <a:ext cx="1567429" cy="1094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FA3545A-6EE8-4E1A-9CB9-66084C29C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899" y="1279876"/>
              <a:ext cx="548458" cy="24413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1E94C3B-3CE8-4928-9416-1B09E0A321A1}"/>
              </a:ext>
            </a:extLst>
          </p:cNvPr>
          <p:cNvSpPr txBox="1"/>
          <p:nvPr/>
        </p:nvSpPr>
        <p:spPr>
          <a:xfrm>
            <a:off x="5182725" y="2286447"/>
            <a:ext cx="4670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CzechGlobe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účast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roce </a:t>
            </a:r>
            <a:r>
              <a:rPr lang="en-US" b="1" dirty="0">
                <a:solidFill>
                  <a:srgbClr val="2E6A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2018, 2019, 2021</a:t>
            </a:r>
            <a:r>
              <a:rPr lang="en-US" dirty="0">
                <a:solidFill>
                  <a:srgbClr val="2E6A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Letecká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kampaň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(VNIR and LWIR)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Sběr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cílových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oblastí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pod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různými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úhly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pohledu</a:t>
            </a:r>
            <a:endParaRPr 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Zpracování leteckých dat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Vyzkům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BDRF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efe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ktu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BRDF 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"Bidirectional Reflectance Distribution Function."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F245AE-BD0E-493C-8D6C-820FFB01E566}"/>
              </a:ext>
            </a:extLst>
          </p:cNvPr>
          <p:cNvSpPr/>
          <p:nvPr/>
        </p:nvSpPr>
        <p:spPr>
          <a:xfrm>
            <a:off x="252113" y="2286447"/>
            <a:ext cx="4245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Přístroj v </a:t>
            </a: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infračerven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ém termálním pásme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Datum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spuštění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2025</a:t>
            </a:r>
            <a:endParaRPr 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Typ systému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pushbroom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pektrální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rozsah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8 - 12.5 µm</a:t>
            </a:r>
          </a:p>
          <a:p>
            <a:pPr algn="just"/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Doplněná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pásma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R, G, B, NIR</a:t>
            </a:r>
          </a:p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Prostorové rozlišení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50 m</a:t>
            </a:r>
          </a:p>
          <a:p>
            <a:pPr algn="just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Cyklus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 d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827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délník 77"/>
          <p:cNvSpPr/>
          <p:nvPr/>
        </p:nvSpPr>
        <p:spPr>
          <a:xfrm>
            <a:off x="180000" y="442080"/>
            <a:ext cx="971964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400" b="1" strike="noStrike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Přehled</a:t>
            </a:r>
            <a:r>
              <a:rPr lang="en-US" sz="4400" b="1" strike="noStrike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sz="4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EB8B67-0063-425C-BB83-A0697B90E6EF}"/>
              </a:ext>
            </a:extLst>
          </p:cNvPr>
          <p:cNvSpPr txBox="1"/>
          <p:nvPr/>
        </p:nvSpPr>
        <p:spPr>
          <a:xfrm>
            <a:off x="144000" y="1661139"/>
            <a:ext cx="9936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Oddělení dálkového průzkumu Země Ústavu výzkumu globální změny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Letecká data na podporu současných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budoucích misi Evropské kosmické agentury (ESA)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Projekty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 využitím dat programu pro pozorování Země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Copernicus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Spolupráce s dálšími kosmickými agenturami.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7CE146-F5C0-4920-B607-7FFB44D5AE36}"/>
              </a:ext>
            </a:extLst>
          </p:cNvPr>
          <p:cNvSpPr/>
          <p:nvPr/>
        </p:nvSpPr>
        <p:spPr>
          <a:xfrm>
            <a:off x="5897421" y="5249214"/>
            <a:ext cx="808555" cy="4243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3053"/>
              </a:lnSpc>
            </a:pPr>
            <a:r>
              <a:rPr lang="cs-CZ" sz="1000" spc="-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12/11/2021</a:t>
            </a:r>
            <a:endParaRPr lang="cs-CZ" sz="10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A55C57-DE73-4652-A42A-891F86C74990}"/>
              </a:ext>
            </a:extLst>
          </p:cNvPr>
          <p:cNvSpPr/>
          <p:nvPr/>
        </p:nvSpPr>
        <p:spPr>
          <a:xfrm>
            <a:off x="2992717" y="5424329"/>
            <a:ext cx="23695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KONFERENCE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Kosmick</a:t>
            </a:r>
            <a:r>
              <a:rPr lang="cs-CZ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projekty na AV ČR</a:t>
            </a:r>
            <a:endParaRPr lang="en-US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45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délník 77"/>
          <p:cNvSpPr/>
          <p:nvPr/>
        </p:nvSpPr>
        <p:spPr>
          <a:xfrm>
            <a:off x="1342974" y="504152"/>
            <a:ext cx="8360318" cy="12446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HYPOS: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Hyperspectral Analysis and Heterogenous surface modeling</a:t>
            </a:r>
            <a:endParaRPr lang="cs-CZ" sz="2000" b="1" strike="noStrike" spc="-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34095-75D4-4881-9286-2CC6D1710DD5}"/>
              </a:ext>
            </a:extLst>
          </p:cNvPr>
          <p:cNvSpPr txBox="1"/>
          <p:nvPr/>
        </p:nvSpPr>
        <p:spPr>
          <a:xfrm>
            <a:off x="4633160" y="2067908"/>
            <a:ext cx="5266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CzechGlobe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účast (2016-2018)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Letecké a terénní kampaně na testovacích sitech CzechGlobe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Stanovení optimálních hyperspektrálních pásem pro odhad obsahu chlorofylu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(Cab),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indexu listové plochy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(LAI),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koncentrace karotenoidního pigmentu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(Car),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 ekvivalentu tloušt‘ky vody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Cw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4D3DE-73B3-4A13-9C55-42E86039BFE0}"/>
              </a:ext>
            </a:extLst>
          </p:cNvPr>
          <p:cNvSpPr txBox="1"/>
          <p:nvPr/>
        </p:nvSpPr>
        <p:spPr>
          <a:xfrm>
            <a:off x="180000" y="2140247"/>
            <a:ext cx="4178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Cíl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Vývoj softwaru pro získání parametrů vegetace pomocí hyperspektrálních leteckých dat a porovnání výsledků z biofizikálním softwarem 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(ESA toolbox).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58A0D3-3F88-4D3B-B67B-2697BE367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9" y="666459"/>
            <a:ext cx="1051299" cy="4876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23DBCF-F414-42D3-AE68-B53A9C9B923C}"/>
              </a:ext>
            </a:extLst>
          </p:cNvPr>
          <p:cNvSpPr/>
          <p:nvPr/>
        </p:nvSpPr>
        <p:spPr>
          <a:xfrm>
            <a:off x="2269468" y="5411134"/>
            <a:ext cx="561099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https://asep.lib.cas.cz/arl-cav/cs/detail-cav_un_epca-0498893-Letecka-hyperspektralni-kampan-HYPOS/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D60650-50E7-47DF-9035-C648D06D8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87" y="4447713"/>
            <a:ext cx="5679120" cy="7186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776562-8249-4B2D-AEA2-5D014987A80E}"/>
              </a:ext>
            </a:extLst>
          </p:cNvPr>
          <p:cNvSpPr txBox="1"/>
          <p:nvPr/>
        </p:nvSpPr>
        <p:spPr>
          <a:xfrm>
            <a:off x="3115041" y="722279"/>
            <a:ext cx="6760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Hyperspektrální analýza a modelování heterogenních povrchů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210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pic>
        <p:nvPicPr>
          <p:cNvPr id="6" name="Picture 5" descr="map_Cab_light.tiff">
            <a:extLst>
              <a:ext uri="{FF2B5EF4-FFF2-40B4-BE49-F238E27FC236}">
                <a16:creationId xmlns:a16="http://schemas.microsoft.com/office/drawing/2014/main" id="{E2C6C512-A860-4875-B6A9-4777B1161A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85" y="394103"/>
            <a:ext cx="3540151" cy="500688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442259A-7684-4A1B-BB96-05947D67A324}"/>
              </a:ext>
            </a:extLst>
          </p:cNvPr>
          <p:cNvGrpSpPr/>
          <p:nvPr/>
        </p:nvGrpSpPr>
        <p:grpSpPr>
          <a:xfrm>
            <a:off x="5170442" y="0"/>
            <a:ext cx="4012198" cy="5285232"/>
            <a:chOff x="3780625" y="195576"/>
            <a:chExt cx="4451983" cy="6665748"/>
          </a:xfrm>
        </p:grpSpPr>
        <p:pic>
          <p:nvPicPr>
            <p:cNvPr id="8" name="Picture 7" descr="map_LAI.pdf">
              <a:extLst>
                <a:ext uri="{FF2B5EF4-FFF2-40B4-BE49-F238E27FC236}">
                  <a16:creationId xmlns:a16="http://schemas.microsoft.com/office/drawing/2014/main" id="{B3E7AED0-3180-4BD2-98C1-075911B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625" y="561206"/>
              <a:ext cx="4451983" cy="6300118"/>
            </a:xfrm>
            <a:prstGeom prst="rect">
              <a:avLst/>
            </a:prstGeom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1EBFECE0-B9DC-4386-B954-DACDF0A5B5C9}"/>
                </a:ext>
              </a:extLst>
            </p:cNvPr>
            <p:cNvSpPr txBox="1"/>
            <p:nvPr/>
          </p:nvSpPr>
          <p:spPr>
            <a:xfrm>
              <a:off x="3903964" y="195576"/>
              <a:ext cx="3937355" cy="504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Map</a:t>
              </a:r>
              <a:r>
                <a:rPr 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 indexu listové plochy 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(L</a:t>
              </a:r>
              <a:r>
                <a:rPr 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AI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251890-A775-445B-8183-4FB754DA01F9}"/>
              </a:ext>
            </a:extLst>
          </p:cNvPr>
          <p:cNvSpPr/>
          <p:nvPr/>
        </p:nvSpPr>
        <p:spPr>
          <a:xfrm>
            <a:off x="0" y="5353213"/>
            <a:ext cx="9136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Homolová</a:t>
            </a:r>
            <a:r>
              <a:rPr lang="en-GB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L., </a:t>
            </a:r>
            <a:r>
              <a:rPr lang="en-GB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Janoutová</a:t>
            </a:r>
            <a:r>
              <a:rPr lang="en-GB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R., </a:t>
            </a:r>
            <a:r>
              <a:rPr lang="en-GB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Malenovský</a:t>
            </a:r>
            <a:r>
              <a:rPr lang="en-GB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Z. 2016. Evaluation of Various Spectral Inputs for Estimation of Forest Biochemical and Structural Properties from Airborne Imaging Spectroscopy Data. ISPRS - International Archives of the Photogrammetry, Remote Sensing and Spatial Information Sciences, Volume XLI-B7, pp.961-966.</a:t>
            </a:r>
            <a:endParaRPr lang="cs-CZ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BB778-C95A-4929-930C-E3C5C243591F}"/>
              </a:ext>
            </a:extLst>
          </p:cNvPr>
          <p:cNvSpPr txBox="1"/>
          <p:nvPr/>
        </p:nvSpPr>
        <p:spPr>
          <a:xfrm flipH="1">
            <a:off x="2112262" y="0"/>
            <a:ext cx="2797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Map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 chlorofylu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(Cab)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F0D943-4EFE-4CD9-BFEC-85CFD31A96EB}"/>
              </a:ext>
            </a:extLst>
          </p:cNvPr>
          <p:cNvGrpSpPr/>
          <p:nvPr/>
        </p:nvGrpSpPr>
        <p:grpSpPr>
          <a:xfrm>
            <a:off x="8526030" y="4972751"/>
            <a:ext cx="1446639" cy="369332"/>
            <a:chOff x="8526030" y="4972751"/>
            <a:chExt cx="1446639" cy="3693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E2B49D-E986-49DC-813C-DC7A1F1A4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26030" y="5030672"/>
              <a:ext cx="607948" cy="2819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F21CDE-F779-4764-8694-4194DE834F5A}"/>
                </a:ext>
              </a:extLst>
            </p:cNvPr>
            <p:cNvSpPr txBox="1"/>
            <p:nvPr/>
          </p:nvSpPr>
          <p:spPr>
            <a:xfrm>
              <a:off x="9133978" y="4972751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2962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6" name="Obdélník 77">
            <a:extLst>
              <a:ext uri="{FF2B5EF4-FFF2-40B4-BE49-F238E27FC236}">
                <a16:creationId xmlns:a16="http://schemas.microsoft.com/office/drawing/2014/main" id="{1DA9F248-45C4-4EEB-92CD-42AC8BBF721F}"/>
              </a:ext>
            </a:extLst>
          </p:cNvPr>
          <p:cNvSpPr/>
          <p:nvPr/>
        </p:nvSpPr>
        <p:spPr>
          <a:xfrm>
            <a:off x="1342974" y="504152"/>
            <a:ext cx="8360318" cy="12446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Change Initiative (CCI) Biomass project</a:t>
            </a:r>
            <a:endParaRPr lang="cs-CZ" sz="4400" b="1" strike="noStrike" spc="-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EF9E6-012C-4D0A-B2A9-1ED469007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9" y="666459"/>
            <a:ext cx="1051299" cy="487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F47E6C-7431-4908-84A7-AFF0A5073039}"/>
              </a:ext>
            </a:extLst>
          </p:cNvPr>
          <p:cNvSpPr txBox="1"/>
          <p:nvPr/>
        </p:nvSpPr>
        <p:spPr>
          <a:xfrm>
            <a:off x="4743873" y="2314679"/>
            <a:ext cx="5266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CzechGlobe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účást v roce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součástí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ověřovací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sítě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Poskytování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map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lesní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nadzemní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biomasy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českých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lokalitách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vytvořených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leteckých dat laserového skenování pro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ověření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kvality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mapy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GlobBiomass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F74B09-D88D-4C12-93A5-65C3941E8A87}"/>
              </a:ext>
            </a:extLst>
          </p:cNvPr>
          <p:cNvSpPr txBox="1"/>
          <p:nvPr/>
        </p:nvSpPr>
        <p:spPr>
          <a:xfrm>
            <a:off x="271439" y="2314679"/>
            <a:ext cx="4178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Primární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cíl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Poskytnout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globální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mapy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nadzemní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biomasy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(Mg ha-1) s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kvantifikací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změny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biomasy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Použitá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družicová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Sentinel-1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ALOS PALSAR-2.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CCE336-F874-4CD9-8C23-3ABC7A7A9023}"/>
              </a:ext>
            </a:extLst>
          </p:cNvPr>
          <p:cNvSpPr/>
          <p:nvPr/>
        </p:nvSpPr>
        <p:spPr>
          <a:xfrm>
            <a:off x="3559535" y="5432241"/>
            <a:ext cx="2676674" cy="238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https://climate.esa.int/en/projects/biomass/about/</a:t>
            </a:r>
          </a:p>
        </p:txBody>
      </p:sp>
    </p:spTree>
    <p:extLst>
      <p:ext uri="{BB962C8B-B14F-4D97-AF65-F5344CB8AC3E}">
        <p14:creationId xmlns:p14="http://schemas.microsoft.com/office/powerpoint/2010/main" val="1638609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6" name="Obdélník 77">
            <a:extLst>
              <a:ext uri="{FF2B5EF4-FFF2-40B4-BE49-F238E27FC236}">
                <a16:creationId xmlns:a16="http://schemas.microsoft.com/office/drawing/2014/main" id="{1DA9F248-45C4-4EEB-92CD-42AC8BBF721F}"/>
              </a:ext>
            </a:extLst>
          </p:cNvPr>
          <p:cNvSpPr/>
          <p:nvPr/>
        </p:nvSpPr>
        <p:spPr>
          <a:xfrm>
            <a:off x="2793260" y="83260"/>
            <a:ext cx="5140122" cy="4102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Change Initiative (CCI) Biomass project</a:t>
            </a:r>
            <a:endParaRPr lang="cs-CZ" sz="2000" b="1" strike="noStrike" spc="-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EF9E6-012C-4D0A-B2A9-1ED469007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928" y="155077"/>
            <a:ext cx="522333" cy="2422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CCE336-F874-4CD9-8C23-3ABC7A7A9023}"/>
              </a:ext>
            </a:extLst>
          </p:cNvPr>
          <p:cNvSpPr/>
          <p:nvPr/>
        </p:nvSpPr>
        <p:spPr>
          <a:xfrm>
            <a:off x="3559535" y="5432241"/>
            <a:ext cx="2676674" cy="238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https://climate.esa.int/en/projects/biomass/about/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15786-C71D-462E-A400-0970CFE49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296" y="787294"/>
            <a:ext cx="3841962" cy="4516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EC4476-5AB5-45F5-AA80-2DEA90F1F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25" y="787294"/>
            <a:ext cx="3774341" cy="451645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503AD1B-A273-4B95-9003-BE40A0E4D62D}"/>
              </a:ext>
            </a:extLst>
          </p:cNvPr>
          <p:cNvGrpSpPr/>
          <p:nvPr/>
        </p:nvGrpSpPr>
        <p:grpSpPr>
          <a:xfrm>
            <a:off x="4620642" y="4927740"/>
            <a:ext cx="857231" cy="376008"/>
            <a:chOff x="4535424" y="3126890"/>
            <a:chExt cx="857231" cy="37600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1DEE58-BBE6-4243-B51B-C6EE12A10DD8}"/>
                </a:ext>
              </a:extLst>
            </p:cNvPr>
            <p:cNvSpPr txBox="1"/>
            <p:nvPr/>
          </p:nvSpPr>
          <p:spPr>
            <a:xfrm>
              <a:off x="4587602" y="3126890"/>
              <a:ext cx="7778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1.5 km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472CFFB-2BAA-46F3-A3A2-AD6D7F825AE5}"/>
                </a:ext>
              </a:extLst>
            </p:cNvPr>
            <p:cNvGrpSpPr/>
            <p:nvPr/>
          </p:nvGrpSpPr>
          <p:grpSpPr>
            <a:xfrm>
              <a:off x="4535424" y="3346704"/>
              <a:ext cx="857231" cy="156194"/>
              <a:chOff x="4535424" y="3346704"/>
              <a:chExt cx="857231" cy="156194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FDE8FC8-076F-4503-B980-1F4E78748343}"/>
                  </a:ext>
                </a:extLst>
              </p:cNvPr>
              <p:cNvCxnSpPr/>
              <p:nvPr/>
            </p:nvCxnSpPr>
            <p:spPr>
              <a:xfrm>
                <a:off x="4535424" y="3502152"/>
                <a:ext cx="85723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44A3DF7-4401-45B9-A1EF-548EDB5FE877}"/>
                  </a:ext>
                </a:extLst>
              </p:cNvPr>
              <p:cNvCxnSpPr/>
              <p:nvPr/>
            </p:nvCxnSpPr>
            <p:spPr>
              <a:xfrm>
                <a:off x="4536980" y="3346704"/>
                <a:ext cx="0" cy="15544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9EE9961-136A-434E-8BE3-AACAC3FAE66F}"/>
                  </a:ext>
                </a:extLst>
              </p:cNvPr>
              <p:cNvCxnSpPr/>
              <p:nvPr/>
            </p:nvCxnSpPr>
            <p:spPr>
              <a:xfrm>
                <a:off x="5386562" y="3347450"/>
                <a:ext cx="0" cy="15544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E56522E-0C36-42D5-BD75-25A0BA4B638B}"/>
              </a:ext>
            </a:extLst>
          </p:cNvPr>
          <p:cNvSpPr/>
          <p:nvPr/>
        </p:nvSpPr>
        <p:spPr>
          <a:xfrm>
            <a:off x="4955248" y="2477391"/>
            <a:ext cx="95214" cy="2381693"/>
          </a:xfrm>
          <a:prstGeom prst="rect">
            <a:avLst/>
          </a:prstGeom>
          <a:gradFill>
            <a:gsLst>
              <a:gs pos="50000">
                <a:srgbClr val="95D591"/>
              </a:gs>
              <a:gs pos="0">
                <a:srgbClr val="FFFFFF"/>
              </a:gs>
              <a:gs pos="100000">
                <a:srgbClr val="005D25"/>
              </a:gs>
            </a:gsLst>
            <a:lin ang="16200000" scaled="1"/>
          </a:gra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51F9B9-9526-48FB-B7AD-4DF68F277B9F}"/>
              </a:ext>
            </a:extLst>
          </p:cNvPr>
          <p:cNvSpPr txBox="1"/>
          <p:nvPr/>
        </p:nvSpPr>
        <p:spPr>
          <a:xfrm>
            <a:off x="5087919" y="2390964"/>
            <a:ext cx="7778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460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26E929-1E5D-48F2-8A23-6CC0280DF0F1}"/>
              </a:ext>
            </a:extLst>
          </p:cNvPr>
          <p:cNvGrpSpPr/>
          <p:nvPr/>
        </p:nvGrpSpPr>
        <p:grpSpPr>
          <a:xfrm>
            <a:off x="4578750" y="2091890"/>
            <a:ext cx="1066546" cy="2765685"/>
            <a:chOff x="4663814" y="1081792"/>
            <a:chExt cx="1066546" cy="276568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2D8156-DC89-4962-A37A-E5A03C39F99B}"/>
                </a:ext>
              </a:extLst>
            </p:cNvPr>
            <p:cNvSpPr txBox="1"/>
            <p:nvPr/>
          </p:nvSpPr>
          <p:spPr>
            <a:xfrm>
              <a:off x="4663814" y="1081792"/>
              <a:ext cx="10665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AGB [t/ha]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932236E-1E8E-435B-AF30-AE3AC3054095}"/>
                </a:ext>
              </a:extLst>
            </p:cNvPr>
            <p:cNvSpPr/>
            <p:nvPr/>
          </p:nvSpPr>
          <p:spPr>
            <a:xfrm>
              <a:off x="5040312" y="1465784"/>
              <a:ext cx="95214" cy="2381693"/>
            </a:xfrm>
            <a:prstGeom prst="rect">
              <a:avLst/>
            </a:prstGeom>
            <a:gradFill>
              <a:gsLst>
                <a:gs pos="50000">
                  <a:srgbClr val="95D591"/>
                </a:gs>
                <a:gs pos="0">
                  <a:srgbClr val="FFFFFF"/>
                </a:gs>
                <a:gs pos="100000">
                  <a:srgbClr val="005D25"/>
                </a:gs>
              </a:gsLst>
              <a:lin ang="16200000" scaled="1"/>
            </a:gradFill>
            <a:ln w="63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A6563D6-B8CC-4AF9-959D-0A9437F0C79E}"/>
              </a:ext>
            </a:extLst>
          </p:cNvPr>
          <p:cNvSpPr txBox="1"/>
          <p:nvPr/>
        </p:nvSpPr>
        <p:spPr>
          <a:xfrm flipH="1">
            <a:off x="4746170" y="454828"/>
            <a:ext cx="5203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Mapa lesní nadzemní biomasy z dat leteckého laserového skenování, CzechGlobe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9F6213-621C-41EE-B8E4-477D2B093591}"/>
              </a:ext>
            </a:extLst>
          </p:cNvPr>
          <p:cNvSpPr txBox="1"/>
          <p:nvPr/>
        </p:nvSpPr>
        <p:spPr>
          <a:xfrm flipH="1">
            <a:off x="666331" y="457756"/>
            <a:ext cx="3565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Mapa lesní nadzemní biomasy z drůžicových dat, E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8F74D3-38AC-4352-8447-2DC5A88B4445}"/>
              </a:ext>
            </a:extLst>
          </p:cNvPr>
          <p:cNvSpPr txBox="1"/>
          <p:nvPr/>
        </p:nvSpPr>
        <p:spPr>
          <a:xfrm>
            <a:off x="-47909" y="5143183"/>
            <a:ext cx="9116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100 m/pix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6B15D2-CA4D-423B-A7E5-B2389C5DC6E4}"/>
              </a:ext>
            </a:extLst>
          </p:cNvPr>
          <p:cNvSpPr txBox="1"/>
          <p:nvPr/>
        </p:nvSpPr>
        <p:spPr>
          <a:xfrm>
            <a:off x="9462837" y="5175388"/>
            <a:ext cx="649681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5 m/pix</a:t>
            </a:r>
          </a:p>
        </p:txBody>
      </p:sp>
    </p:spTree>
    <p:extLst>
      <p:ext uri="{BB962C8B-B14F-4D97-AF65-F5344CB8AC3E}">
        <p14:creationId xmlns:p14="http://schemas.microsoft.com/office/powerpoint/2010/main" val="4239077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69204C-0C07-43C4-9B95-326CCCB482F3}"/>
              </a:ext>
            </a:extLst>
          </p:cNvPr>
          <p:cNvSpPr/>
          <p:nvPr/>
        </p:nvSpPr>
        <p:spPr>
          <a:xfrm>
            <a:off x="3172007" y="5431009"/>
            <a:ext cx="346183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https://eodc.eu/wp-content/uploads/2020/02/DryPan_10slides.pdf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8CF11B-ABA7-45EC-AF38-5883C127D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0" y="4868091"/>
            <a:ext cx="4975781" cy="49858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A6DA23D-E8F1-4AEF-9546-01409287E450}"/>
              </a:ext>
            </a:extLst>
          </p:cNvPr>
          <p:cNvGrpSpPr/>
          <p:nvPr/>
        </p:nvGrpSpPr>
        <p:grpSpPr>
          <a:xfrm>
            <a:off x="6428954" y="1683591"/>
            <a:ext cx="3587140" cy="2400657"/>
            <a:chOff x="6392115" y="2047353"/>
            <a:chExt cx="3587140" cy="240065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C9D930-BCE6-44A5-A4E5-7C6648C90D3B}"/>
                </a:ext>
              </a:extLst>
            </p:cNvPr>
            <p:cNvSpPr/>
            <p:nvPr/>
          </p:nvSpPr>
          <p:spPr>
            <a:xfrm>
              <a:off x="6406330" y="2047353"/>
              <a:ext cx="30249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CzechGlobe</a:t>
              </a: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cs-CZ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účást</a:t>
              </a: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2019-2021: </a:t>
              </a:r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4F8E25-10FA-4003-A327-25EB1F5623EC}"/>
                </a:ext>
              </a:extLst>
            </p:cNvPr>
            <p:cNvSpPr/>
            <p:nvPr/>
          </p:nvSpPr>
          <p:spPr>
            <a:xfrm>
              <a:off x="6392115" y="2416685"/>
              <a:ext cx="3587140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Získávání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analýza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meteorologických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dat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teplota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vítr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záření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vlhkost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;     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Modely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zem</a:t>
              </a:r>
              <a:r>
                <a:rPr lang="cs-CZ" dirty="0">
                  <a:latin typeface="Calibri" panose="020F0502020204030204" pitchFamily="34" charset="0"/>
                  <a:cs typeface="Calibri" panose="020F0502020204030204" pitchFamily="34" charset="0"/>
                </a:rPr>
                <a:t>ského povrchu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produkty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hybridních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modelů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;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Mapy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druhů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plodin</a:t>
              </a:r>
              <a:r>
                <a:rPr lang="cs-CZ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(LPIS);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Údaje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o </a:t>
              </a:r>
              <a:r>
                <a:rPr lang="cs-CZ" dirty="0">
                  <a:latin typeface="Calibri" panose="020F0502020204030204" pitchFamily="34" charset="0"/>
                  <a:cs typeface="Calibri" panose="020F0502020204030204" pitchFamily="34" charset="0"/>
                </a:rPr>
                <a:t>prognóz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cs-CZ" dirty="0">
                  <a:latin typeface="Calibri" panose="020F0502020204030204" pitchFamily="34" charset="0"/>
                  <a:cs typeface="Calibri" panose="020F0502020204030204" pitchFamily="34" charset="0"/>
                </a:rPr>
                <a:t> výnosu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CDD819D-0A29-4248-8CFC-AFB91B318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463"/>
            <a:ext cx="1889760" cy="978086"/>
          </a:xfrm>
          <a:prstGeom prst="rect">
            <a:avLst/>
          </a:prstGeom>
        </p:spPr>
      </p:pic>
      <p:sp>
        <p:nvSpPr>
          <p:cNvPr id="16" name="Obdélník 77">
            <a:extLst>
              <a:ext uri="{FF2B5EF4-FFF2-40B4-BE49-F238E27FC236}">
                <a16:creationId xmlns:a16="http://schemas.microsoft.com/office/drawing/2014/main" id="{DCAC1718-83E9-458A-B00B-2592303BD8FE}"/>
              </a:ext>
            </a:extLst>
          </p:cNvPr>
          <p:cNvSpPr/>
          <p:nvPr/>
        </p:nvSpPr>
        <p:spPr>
          <a:xfrm>
            <a:off x="1889761" y="100454"/>
            <a:ext cx="6740433" cy="836549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cs-CZ" sz="2000" b="1" strike="noStrike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Nová data a produkty pozorování Země pro předpovědi dopadu zemědelského sucha v Panonské pánvi </a:t>
            </a:r>
            <a:endParaRPr lang="cs-CZ" sz="20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620AE-F094-428D-9DB6-C29101E1D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52" y="748627"/>
            <a:ext cx="841057" cy="295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DED258-B94F-4722-AA4F-63D688396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1" y="1122086"/>
            <a:ext cx="3313156" cy="3151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642D0D-BA6C-42DD-AEF5-4FC93531C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250" y="1875520"/>
            <a:ext cx="3350865" cy="29925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C9D000D-AD10-4FFD-9A62-EDE3103EB97B}"/>
              </a:ext>
            </a:extLst>
          </p:cNvPr>
          <p:cNvSpPr txBox="1"/>
          <p:nvPr/>
        </p:nvSpPr>
        <p:spPr>
          <a:xfrm>
            <a:off x="4245238" y="1693031"/>
            <a:ext cx="9428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Yield prediction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8B5AAA-6B8C-44D3-9EB6-28E2C95F9AD8}"/>
              </a:ext>
            </a:extLst>
          </p:cNvPr>
          <p:cNvSpPr/>
          <p:nvPr/>
        </p:nvSpPr>
        <p:spPr>
          <a:xfrm>
            <a:off x="1115324" y="4489505"/>
            <a:ext cx="28741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https://www.intersucho.cz/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délník 77"/>
          <p:cNvSpPr/>
          <p:nvPr/>
        </p:nvSpPr>
        <p:spPr>
          <a:xfrm>
            <a:off x="180000" y="442080"/>
            <a:ext cx="971964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400" b="1" strike="noStrike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Přehled</a:t>
            </a:r>
            <a:r>
              <a:rPr lang="en-US" sz="4400" b="1" strike="noStrike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sz="4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EB8B67-0063-425C-BB83-A0697B90E6EF}"/>
              </a:ext>
            </a:extLst>
          </p:cNvPr>
          <p:cNvSpPr txBox="1"/>
          <p:nvPr/>
        </p:nvSpPr>
        <p:spPr>
          <a:xfrm>
            <a:off x="144000" y="1661139"/>
            <a:ext cx="9936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Oddělení dálkového průzkumu Země Ústavu výzkumu globální změny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Letecká data na podporu současných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budoucích misi Evropské kosmické agentury (E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Projekty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ESA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 využitím dat programu pro pozorování Země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Copernicus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Spolupráce s dálšími kosmickými agenturami.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7CE146-F5C0-4920-B607-7FFB44D5AE36}"/>
              </a:ext>
            </a:extLst>
          </p:cNvPr>
          <p:cNvSpPr/>
          <p:nvPr/>
        </p:nvSpPr>
        <p:spPr>
          <a:xfrm>
            <a:off x="5897421" y="5249214"/>
            <a:ext cx="808555" cy="4243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3053"/>
              </a:lnSpc>
            </a:pPr>
            <a:r>
              <a:rPr lang="cs-CZ" sz="1000" spc="-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12/11/2021</a:t>
            </a:r>
            <a:endParaRPr lang="cs-CZ" sz="10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A55C57-DE73-4652-A42A-891F86C74990}"/>
              </a:ext>
            </a:extLst>
          </p:cNvPr>
          <p:cNvSpPr/>
          <p:nvPr/>
        </p:nvSpPr>
        <p:spPr>
          <a:xfrm>
            <a:off x="2992717" y="5424329"/>
            <a:ext cx="23695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KONFERENCE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Kosmick</a:t>
            </a:r>
            <a:r>
              <a:rPr lang="cs-CZ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projekty na AV ČR</a:t>
            </a:r>
            <a:endParaRPr lang="en-US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803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délník 77"/>
          <p:cNvSpPr/>
          <p:nvPr/>
        </p:nvSpPr>
        <p:spPr>
          <a:xfrm>
            <a:off x="180000" y="442080"/>
            <a:ext cx="971964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400" b="1" strike="noStrike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Přehled</a:t>
            </a:r>
            <a:r>
              <a:rPr lang="en-US" sz="4400" b="1" strike="noStrike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sz="4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EB8B67-0063-425C-BB83-A0697B90E6EF}"/>
              </a:ext>
            </a:extLst>
          </p:cNvPr>
          <p:cNvSpPr txBox="1"/>
          <p:nvPr/>
        </p:nvSpPr>
        <p:spPr>
          <a:xfrm>
            <a:off x="144000" y="1661139"/>
            <a:ext cx="9936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Oddělení dálkového průzkumu Země Ústavu výzkumu globální změny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Letecká data na podporu současných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budoucích misi Evropské kosmické agentury (ESA)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Projekty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využitím dat programu pro pozorování Země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Copernicus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Spolupráce s dálšími kosmickými agenturami.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7CE146-F5C0-4920-B607-7FFB44D5AE36}"/>
              </a:ext>
            </a:extLst>
          </p:cNvPr>
          <p:cNvSpPr/>
          <p:nvPr/>
        </p:nvSpPr>
        <p:spPr>
          <a:xfrm>
            <a:off x="5897421" y="5249214"/>
            <a:ext cx="808555" cy="4243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3053"/>
              </a:lnSpc>
            </a:pPr>
            <a:r>
              <a:rPr lang="cs-CZ" sz="1000" spc="-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12/11/2021</a:t>
            </a:r>
            <a:endParaRPr lang="cs-CZ" sz="10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A55C57-DE73-4652-A42A-891F86C74990}"/>
              </a:ext>
            </a:extLst>
          </p:cNvPr>
          <p:cNvSpPr/>
          <p:nvPr/>
        </p:nvSpPr>
        <p:spPr>
          <a:xfrm>
            <a:off x="2992717" y="5424329"/>
            <a:ext cx="23695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KONFERENCE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Kosmick</a:t>
            </a:r>
            <a:r>
              <a:rPr lang="cs-CZ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projekty na AV ČR</a:t>
            </a:r>
            <a:endParaRPr lang="en-US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462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BAD81-39E2-4F7C-B5B8-3CFCBDE6D611}"/>
              </a:ext>
            </a:extLst>
          </p:cNvPr>
          <p:cNvSpPr/>
          <p:nvPr/>
        </p:nvSpPr>
        <p:spPr>
          <a:xfrm>
            <a:off x="3087007" y="5455106"/>
            <a:ext cx="40801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latin typeface="Calibri" panose="020F0502020204030204" pitchFamily="34" charset="0"/>
                <a:cs typeface="Calibri" panose="020F0502020204030204" pitchFamily="34" charset="0"/>
              </a:rPr>
              <a:t>Project of Ministry of Education, Youth and Sports of Czechia, INTER-ACTION LTAUSA18154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5192B8BF-5E05-4656-8833-1B897BCE3FFF}"/>
              </a:ext>
            </a:extLst>
          </p:cNvPr>
          <p:cNvGrpSpPr>
            <a:grpSpLocks/>
          </p:cNvGrpSpPr>
          <p:nvPr/>
        </p:nvGrpSpPr>
        <p:grpSpPr bwMode="auto">
          <a:xfrm>
            <a:off x="243841" y="474642"/>
            <a:ext cx="1319262" cy="1049358"/>
            <a:chOff x="2124" y="1533"/>
            <a:chExt cx="1512" cy="1253"/>
          </a:xfrm>
        </p:grpSpPr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E283EDF2-F4A7-4296-90F5-794EC4641A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9" y="1536"/>
              <a:ext cx="1248" cy="12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590"/>
            </a:p>
          </p:txBody>
        </p:sp>
        <p:pic>
          <p:nvPicPr>
            <p:cNvPr id="11" name="Picture 9" descr="nasalogo2">
              <a:extLst>
                <a:ext uri="{FF2B5EF4-FFF2-40B4-BE49-F238E27FC236}">
                  <a16:creationId xmlns:a16="http://schemas.microsoft.com/office/drawing/2014/main" id="{49E6B419-9679-429F-B6CF-F4CE4A42D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4" y="1533"/>
              <a:ext cx="1512" cy="1253"/>
            </a:xfrm>
            <a:prstGeom prst="rect">
              <a:avLst/>
            </a:prstGeom>
            <a:noFill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06AB8B9-A7A0-4373-AF3E-B101BC247BAE}"/>
              </a:ext>
            </a:extLst>
          </p:cNvPr>
          <p:cNvGrpSpPr/>
          <p:nvPr/>
        </p:nvGrpSpPr>
        <p:grpSpPr>
          <a:xfrm>
            <a:off x="1837509" y="4680914"/>
            <a:ext cx="5835033" cy="605190"/>
            <a:chOff x="532021" y="4425152"/>
            <a:chExt cx="7153745" cy="7682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7F72CA-C46F-49DA-9BD3-EFA4C13ED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021" y="4431014"/>
              <a:ext cx="2589543" cy="762382"/>
            </a:xfrm>
            <a:prstGeom prst="rect">
              <a:avLst/>
            </a:prstGeom>
          </p:spPr>
        </p:pic>
        <p:pic>
          <p:nvPicPr>
            <p:cNvPr id="12" name="Picture 11" descr="C:\Users\pentchev\AppData\Local\Temp\JCET_logo_no_bg.png">
              <a:extLst>
                <a:ext uri="{FF2B5EF4-FFF2-40B4-BE49-F238E27FC236}">
                  <a16:creationId xmlns:a16="http://schemas.microsoft.com/office/drawing/2014/main" id="{8110850E-3202-448C-9F17-9950CCE5F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8939" y="4425152"/>
              <a:ext cx="771499" cy="756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Image result for czechglobe logo">
              <a:extLst>
                <a:ext uri="{FF2B5EF4-FFF2-40B4-BE49-F238E27FC236}">
                  <a16:creationId xmlns:a16="http://schemas.microsoft.com/office/drawing/2014/main" id="{689AB689-CDB7-450B-A623-57990BDDE5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89999" y="4543123"/>
              <a:ext cx="1241701" cy="538164"/>
            </a:xfrm>
            <a:prstGeom prst="rect">
              <a:avLst/>
            </a:prstGeom>
            <a:noFill/>
          </p:spPr>
        </p:pic>
        <p:pic>
          <p:nvPicPr>
            <p:cNvPr id="14" name="Picture 4" descr="http://neptune.gsfc.nasa.gov/images/goddardsignature.png">
              <a:extLst>
                <a:ext uri="{FF2B5EF4-FFF2-40B4-BE49-F238E27FC236}">
                  <a16:creationId xmlns:a16="http://schemas.microsoft.com/office/drawing/2014/main" id="{BD72C20B-7FA9-46A3-9427-0F2A7BEC4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lum bright="-100000" contrast="-100000"/>
            </a:blip>
            <a:srcRect/>
            <a:stretch>
              <a:fillRect/>
            </a:stretch>
          </p:blipFill>
          <p:spPr bwMode="auto">
            <a:xfrm>
              <a:off x="6444065" y="4625823"/>
              <a:ext cx="1241701" cy="372763"/>
            </a:xfrm>
            <a:prstGeom prst="rect">
              <a:avLst/>
            </a:prstGeom>
            <a:noFill/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D11BB7D-B6F5-4F2C-9D6A-0ADA1F0356CA}"/>
              </a:ext>
            </a:extLst>
          </p:cNvPr>
          <p:cNvSpPr/>
          <p:nvPr/>
        </p:nvSpPr>
        <p:spPr>
          <a:xfrm>
            <a:off x="1563102" y="491489"/>
            <a:ext cx="84082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Hodnocení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funkce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ekosystém</a:t>
            </a:r>
            <a:r>
              <a:rPr lang="cs-CZ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ů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základě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pozorování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kvantitativních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parametrů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vegetace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dat dálkového průzkumu Země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BD9AC5-7B0F-4F0E-B734-12BC61A98C34}"/>
              </a:ext>
            </a:extLst>
          </p:cNvPr>
          <p:cNvSpPr/>
          <p:nvPr/>
        </p:nvSpPr>
        <p:spPr>
          <a:xfrm>
            <a:off x="309281" y="1777223"/>
            <a:ext cx="63443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Modelování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hodnocení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stavu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funkce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vegetace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ekosystémech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Posouzení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informační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hodnoty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prostorového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spektrálního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časového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rozlišení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dálkového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průzkumu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Země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Multitemporální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klasifikace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vybraných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druhů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heterogenních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ekosystémech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dálkového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průzkumu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Země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F44022-47A7-4801-A2A8-EBFC816EC6E6}"/>
              </a:ext>
            </a:extLst>
          </p:cNvPr>
          <p:cNvSpPr txBox="1"/>
          <p:nvPr/>
        </p:nvSpPr>
        <p:spPr>
          <a:xfrm>
            <a:off x="611532" y="1452653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Obdélník 21">
            <a:extLst>
              <a:ext uri="{FF2B5EF4-FFF2-40B4-BE49-F238E27FC236}">
                <a16:creationId xmlns:a16="http://schemas.microsoft.com/office/drawing/2014/main" id="{57F8FFFC-D769-4B92-83BC-7D11424C55E6}"/>
              </a:ext>
            </a:extLst>
          </p:cNvPr>
          <p:cNvSpPr/>
          <p:nvPr/>
        </p:nvSpPr>
        <p:spPr>
          <a:xfrm>
            <a:off x="7530364" y="1814461"/>
            <a:ext cx="1938729" cy="24500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7000">
                <a:schemeClr val="accent4">
                  <a:lumMod val="20000"/>
                  <a:lumOff val="80000"/>
                </a:schemeClr>
              </a:gs>
              <a:gs pos="100000">
                <a:schemeClr val="accent6">
                  <a:lumMod val="75000"/>
                </a:schemeClr>
              </a:gs>
              <a:gs pos="60000">
                <a:srgbClr val="92D050"/>
              </a:gs>
            </a:gsLst>
            <a:lin ang="13500000" scaled="1"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endParaRPr lang="cs-CZ" sz="10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délník 22">
            <a:extLst>
              <a:ext uri="{FF2B5EF4-FFF2-40B4-BE49-F238E27FC236}">
                <a16:creationId xmlns:a16="http://schemas.microsoft.com/office/drawing/2014/main" id="{5099C948-F981-47AE-A437-39F1D5BCD4CB}"/>
              </a:ext>
            </a:extLst>
          </p:cNvPr>
          <p:cNvSpPr/>
          <p:nvPr/>
        </p:nvSpPr>
        <p:spPr>
          <a:xfrm>
            <a:off x="7535449" y="2626435"/>
            <a:ext cx="1923690" cy="2450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endParaRPr lang="cs-CZ" sz="10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ovéPole 23">
            <a:extLst>
              <a:ext uri="{FF2B5EF4-FFF2-40B4-BE49-F238E27FC236}">
                <a16:creationId xmlns:a16="http://schemas.microsoft.com/office/drawing/2014/main" id="{C3BDCF66-20EA-40E2-B08B-C9EA23E37437}"/>
              </a:ext>
            </a:extLst>
          </p:cNvPr>
          <p:cNvSpPr txBox="1"/>
          <p:nvPr/>
        </p:nvSpPr>
        <p:spPr>
          <a:xfrm>
            <a:off x="7672542" y="1923873"/>
            <a:ext cx="1415736" cy="191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1755" indent="-14175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relict</a:t>
            </a:r>
            <a:r>
              <a:rPr lang="cs-CZ" sz="1000" i="1" dirty="0">
                <a:latin typeface="Calibri" panose="020F0502020204030204" pitchFamily="34" charset="0"/>
                <a:cs typeface="Calibri" panose="020F0502020204030204" pitchFamily="34" charset="0"/>
              </a:rPr>
              <a:t> tundra in Krkonoše</a:t>
            </a:r>
          </a:p>
          <a:p>
            <a:pPr marL="141755" indent="-14175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mixed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floodplain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forest</a:t>
            </a:r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1755" indent="-14175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mountain</a:t>
            </a:r>
            <a:r>
              <a:rPr lang="cs-CZ" sz="1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beech</a:t>
            </a:r>
            <a:r>
              <a:rPr lang="cs-CZ" sz="1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forest</a:t>
            </a:r>
            <a:endParaRPr lang="cs-CZ" sz="1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1755" indent="-14175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000" i="1" dirty="0">
                <a:latin typeface="Calibri" panose="020F0502020204030204" pitchFamily="34" charset="0"/>
                <a:cs typeface="Calibri" panose="020F0502020204030204" pitchFamily="34" charset="0"/>
              </a:rPr>
              <a:t>mountain spruce forest</a:t>
            </a:r>
          </a:p>
        </p:txBody>
      </p:sp>
      <p:sp>
        <p:nvSpPr>
          <p:cNvPr id="24" name="TextovéPole 24">
            <a:extLst>
              <a:ext uri="{FF2B5EF4-FFF2-40B4-BE49-F238E27FC236}">
                <a16:creationId xmlns:a16="http://schemas.microsoft.com/office/drawing/2014/main" id="{CA70F408-829B-4946-B30E-3C44B6BE0E52}"/>
              </a:ext>
            </a:extLst>
          </p:cNvPr>
          <p:cNvSpPr txBox="1"/>
          <p:nvPr/>
        </p:nvSpPr>
        <p:spPr>
          <a:xfrm rot="16200000">
            <a:off x="6452252" y="2578354"/>
            <a:ext cx="1973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EcOSYSTEMS</a:t>
            </a:r>
            <a:r>
              <a:rPr lang="cs-CZ" sz="1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cs-CZ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homogenous</a:t>
            </a:r>
            <a:r>
              <a:rPr lang="cs-CZ" sz="1000" i="1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cs-CZ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heterogeneous</a:t>
            </a:r>
            <a:endParaRPr lang="cs-CZ" sz="1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Skupina 25">
            <a:extLst>
              <a:ext uri="{FF2B5EF4-FFF2-40B4-BE49-F238E27FC236}">
                <a16:creationId xmlns:a16="http://schemas.microsoft.com/office/drawing/2014/main" id="{F983BC0D-CEE7-4B95-BDF9-59B8650B746A}"/>
              </a:ext>
            </a:extLst>
          </p:cNvPr>
          <p:cNvGrpSpPr/>
          <p:nvPr/>
        </p:nvGrpSpPr>
        <p:grpSpPr>
          <a:xfrm>
            <a:off x="9010364" y="2059464"/>
            <a:ext cx="369134" cy="1632970"/>
            <a:chOff x="353352" y="1497957"/>
            <a:chExt cx="347486" cy="1791639"/>
          </a:xfrm>
        </p:grpSpPr>
        <p:grpSp>
          <p:nvGrpSpPr>
            <p:cNvPr id="26" name="Skupina 26">
              <a:extLst>
                <a:ext uri="{FF2B5EF4-FFF2-40B4-BE49-F238E27FC236}">
                  <a16:creationId xmlns:a16="http://schemas.microsoft.com/office/drawing/2014/main" id="{2CAF71F6-2AD5-40D8-8B33-F82C1AE85CFA}"/>
                </a:ext>
              </a:extLst>
            </p:cNvPr>
            <p:cNvGrpSpPr/>
            <p:nvPr/>
          </p:nvGrpSpPr>
          <p:grpSpPr>
            <a:xfrm>
              <a:off x="401265" y="2992939"/>
              <a:ext cx="241237" cy="296657"/>
              <a:chOff x="3868057" y="486229"/>
              <a:chExt cx="203206" cy="195940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51" name="Rovnoramenný trojúhelník 51">
                <a:extLst>
                  <a:ext uri="{FF2B5EF4-FFF2-40B4-BE49-F238E27FC236}">
                    <a16:creationId xmlns:a16="http://schemas.microsoft.com/office/drawing/2014/main" id="{010ED357-D4BD-423F-9FFE-4CF598116579}"/>
                  </a:ext>
                </a:extLst>
              </p:cNvPr>
              <p:cNvSpPr/>
              <p:nvPr/>
            </p:nvSpPr>
            <p:spPr>
              <a:xfrm>
                <a:off x="3868057" y="486229"/>
                <a:ext cx="203200" cy="87085"/>
              </a:xfrm>
              <a:prstGeom prst="triangl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Rovnoramenný trojúhelník 52">
                <a:extLst>
                  <a:ext uri="{FF2B5EF4-FFF2-40B4-BE49-F238E27FC236}">
                    <a16:creationId xmlns:a16="http://schemas.microsoft.com/office/drawing/2014/main" id="{D78D8ABF-E0B9-4792-80F4-9A61938F1ACD}"/>
                  </a:ext>
                </a:extLst>
              </p:cNvPr>
              <p:cNvSpPr/>
              <p:nvPr/>
            </p:nvSpPr>
            <p:spPr>
              <a:xfrm>
                <a:off x="3868057" y="537028"/>
                <a:ext cx="203200" cy="87085"/>
              </a:xfrm>
              <a:prstGeom prst="triangl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Rovnoramenný trojúhelník 53">
                <a:extLst>
                  <a:ext uri="{FF2B5EF4-FFF2-40B4-BE49-F238E27FC236}">
                    <a16:creationId xmlns:a16="http://schemas.microsoft.com/office/drawing/2014/main" id="{CE891B5D-BC8F-4AA5-A857-C40AAA79614B}"/>
                  </a:ext>
                </a:extLst>
              </p:cNvPr>
              <p:cNvSpPr/>
              <p:nvPr/>
            </p:nvSpPr>
            <p:spPr>
              <a:xfrm>
                <a:off x="3868063" y="595084"/>
                <a:ext cx="203200" cy="87085"/>
              </a:xfrm>
              <a:prstGeom prst="triangl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Skupina 27">
              <a:extLst>
                <a:ext uri="{FF2B5EF4-FFF2-40B4-BE49-F238E27FC236}">
                  <a16:creationId xmlns:a16="http://schemas.microsoft.com/office/drawing/2014/main" id="{BD1162BB-B982-482A-8758-108328F92ECA}"/>
                </a:ext>
              </a:extLst>
            </p:cNvPr>
            <p:cNvGrpSpPr/>
            <p:nvPr/>
          </p:nvGrpSpPr>
          <p:grpSpPr>
            <a:xfrm>
              <a:off x="360021" y="1497957"/>
              <a:ext cx="340817" cy="281310"/>
              <a:chOff x="4237026" y="988213"/>
              <a:chExt cx="340817" cy="430110"/>
            </a:xfrm>
          </p:grpSpPr>
          <p:grpSp>
            <p:nvGrpSpPr>
              <p:cNvPr id="38" name="Skupina 38">
                <a:extLst>
                  <a:ext uri="{FF2B5EF4-FFF2-40B4-BE49-F238E27FC236}">
                    <a16:creationId xmlns:a16="http://schemas.microsoft.com/office/drawing/2014/main" id="{53061D9F-9655-41E9-8227-A6366163E0A5}"/>
                  </a:ext>
                </a:extLst>
              </p:cNvPr>
              <p:cNvGrpSpPr/>
              <p:nvPr/>
            </p:nvGrpSpPr>
            <p:grpSpPr>
              <a:xfrm>
                <a:off x="4237026" y="988213"/>
                <a:ext cx="246222" cy="430110"/>
                <a:chOff x="6383867" y="475300"/>
                <a:chExt cx="246222" cy="430110"/>
              </a:xfrm>
            </p:grpSpPr>
            <p:sp>
              <p:nvSpPr>
                <p:cNvPr id="47" name="Volný tvar 303">
                  <a:extLst>
                    <a:ext uri="{FF2B5EF4-FFF2-40B4-BE49-F238E27FC236}">
                      <a16:creationId xmlns:a16="http://schemas.microsoft.com/office/drawing/2014/main" id="{9FE38380-505B-4419-BB8D-D75D53757110}"/>
                    </a:ext>
                  </a:extLst>
                </p:cNvPr>
                <p:cNvSpPr/>
                <p:nvPr/>
              </p:nvSpPr>
              <p:spPr>
                <a:xfrm>
                  <a:off x="6383867" y="516467"/>
                  <a:ext cx="203200" cy="304882"/>
                </a:xfrm>
                <a:custGeom>
                  <a:avLst/>
                  <a:gdLst>
                    <a:gd name="connsiteX0" fmla="*/ 0 w 203200"/>
                    <a:gd name="connsiteY0" fmla="*/ 127000 h 304882"/>
                    <a:gd name="connsiteX1" fmla="*/ 33866 w 203200"/>
                    <a:gd name="connsiteY1" fmla="*/ 50800 h 304882"/>
                    <a:gd name="connsiteX2" fmla="*/ 42333 w 203200"/>
                    <a:gd name="connsiteY2" fmla="*/ 76200 h 304882"/>
                    <a:gd name="connsiteX3" fmla="*/ 59266 w 203200"/>
                    <a:gd name="connsiteY3" fmla="*/ 169333 h 304882"/>
                    <a:gd name="connsiteX4" fmla="*/ 67733 w 203200"/>
                    <a:gd name="connsiteY4" fmla="*/ 296333 h 304882"/>
                    <a:gd name="connsiteX5" fmla="*/ 59266 w 203200"/>
                    <a:gd name="connsiteY5" fmla="*/ 127000 h 304882"/>
                    <a:gd name="connsiteX6" fmla="*/ 76200 w 203200"/>
                    <a:gd name="connsiteY6" fmla="*/ 0 h 304882"/>
                    <a:gd name="connsiteX7" fmla="*/ 101600 w 203200"/>
                    <a:gd name="connsiteY7" fmla="*/ 8466 h 304882"/>
                    <a:gd name="connsiteX8" fmla="*/ 135466 w 203200"/>
                    <a:gd name="connsiteY8" fmla="*/ 16933 h 304882"/>
                    <a:gd name="connsiteX9" fmla="*/ 143933 w 203200"/>
                    <a:gd name="connsiteY9" fmla="*/ 42333 h 304882"/>
                    <a:gd name="connsiteX10" fmla="*/ 169333 w 203200"/>
                    <a:gd name="connsiteY10" fmla="*/ 59266 h 304882"/>
                    <a:gd name="connsiteX11" fmla="*/ 203200 w 203200"/>
                    <a:gd name="connsiteY11" fmla="*/ 84666 h 30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3200" h="304882">
                      <a:moveTo>
                        <a:pt x="0" y="127000"/>
                      </a:moveTo>
                      <a:cubicBezTo>
                        <a:pt x="11289" y="101600"/>
                        <a:pt x="16072" y="72153"/>
                        <a:pt x="33866" y="50800"/>
                      </a:cubicBezTo>
                      <a:cubicBezTo>
                        <a:pt x="39579" y="43944"/>
                        <a:pt x="39881" y="67619"/>
                        <a:pt x="42333" y="76200"/>
                      </a:cubicBezTo>
                      <a:cubicBezTo>
                        <a:pt x="53740" y="116122"/>
                        <a:pt x="52414" y="121363"/>
                        <a:pt x="59266" y="169333"/>
                      </a:cubicBezTo>
                      <a:cubicBezTo>
                        <a:pt x="62088" y="211666"/>
                        <a:pt x="67733" y="338760"/>
                        <a:pt x="67733" y="296333"/>
                      </a:cubicBezTo>
                      <a:cubicBezTo>
                        <a:pt x="67733" y="239818"/>
                        <a:pt x="59266" y="183515"/>
                        <a:pt x="59266" y="127000"/>
                      </a:cubicBezTo>
                      <a:cubicBezTo>
                        <a:pt x="59266" y="44130"/>
                        <a:pt x="59404" y="50386"/>
                        <a:pt x="76200" y="0"/>
                      </a:cubicBezTo>
                      <a:cubicBezTo>
                        <a:pt x="84667" y="2822"/>
                        <a:pt x="93019" y="6014"/>
                        <a:pt x="101600" y="8466"/>
                      </a:cubicBezTo>
                      <a:cubicBezTo>
                        <a:pt x="112788" y="11663"/>
                        <a:pt x="126380" y="9664"/>
                        <a:pt x="135466" y="16933"/>
                      </a:cubicBezTo>
                      <a:cubicBezTo>
                        <a:pt x="142435" y="22508"/>
                        <a:pt x="138358" y="35364"/>
                        <a:pt x="143933" y="42333"/>
                      </a:cubicBezTo>
                      <a:cubicBezTo>
                        <a:pt x="150290" y="50279"/>
                        <a:pt x="161387" y="52909"/>
                        <a:pt x="169333" y="59266"/>
                      </a:cubicBezTo>
                      <a:cubicBezTo>
                        <a:pt x="204991" y="87793"/>
                        <a:pt x="167850" y="66993"/>
                        <a:pt x="203200" y="84666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Volný tvar 304">
                  <a:extLst>
                    <a:ext uri="{FF2B5EF4-FFF2-40B4-BE49-F238E27FC236}">
                      <a16:creationId xmlns:a16="http://schemas.microsoft.com/office/drawing/2014/main" id="{BCFB0E82-400C-4EF0-A140-6DAAC8A1FFF6}"/>
                    </a:ext>
                  </a:extLst>
                </p:cNvPr>
                <p:cNvSpPr/>
                <p:nvPr/>
              </p:nvSpPr>
              <p:spPr>
                <a:xfrm>
                  <a:off x="6426889" y="475300"/>
                  <a:ext cx="203200" cy="304882"/>
                </a:xfrm>
                <a:custGeom>
                  <a:avLst/>
                  <a:gdLst>
                    <a:gd name="connsiteX0" fmla="*/ 0 w 203200"/>
                    <a:gd name="connsiteY0" fmla="*/ 127000 h 304882"/>
                    <a:gd name="connsiteX1" fmla="*/ 33866 w 203200"/>
                    <a:gd name="connsiteY1" fmla="*/ 50800 h 304882"/>
                    <a:gd name="connsiteX2" fmla="*/ 42333 w 203200"/>
                    <a:gd name="connsiteY2" fmla="*/ 76200 h 304882"/>
                    <a:gd name="connsiteX3" fmla="*/ 59266 w 203200"/>
                    <a:gd name="connsiteY3" fmla="*/ 169333 h 304882"/>
                    <a:gd name="connsiteX4" fmla="*/ 67733 w 203200"/>
                    <a:gd name="connsiteY4" fmla="*/ 296333 h 304882"/>
                    <a:gd name="connsiteX5" fmla="*/ 59266 w 203200"/>
                    <a:gd name="connsiteY5" fmla="*/ 127000 h 304882"/>
                    <a:gd name="connsiteX6" fmla="*/ 76200 w 203200"/>
                    <a:gd name="connsiteY6" fmla="*/ 0 h 304882"/>
                    <a:gd name="connsiteX7" fmla="*/ 101600 w 203200"/>
                    <a:gd name="connsiteY7" fmla="*/ 8466 h 304882"/>
                    <a:gd name="connsiteX8" fmla="*/ 135466 w 203200"/>
                    <a:gd name="connsiteY8" fmla="*/ 16933 h 304882"/>
                    <a:gd name="connsiteX9" fmla="*/ 143933 w 203200"/>
                    <a:gd name="connsiteY9" fmla="*/ 42333 h 304882"/>
                    <a:gd name="connsiteX10" fmla="*/ 169333 w 203200"/>
                    <a:gd name="connsiteY10" fmla="*/ 59266 h 304882"/>
                    <a:gd name="connsiteX11" fmla="*/ 203200 w 203200"/>
                    <a:gd name="connsiteY11" fmla="*/ 84666 h 30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3200" h="304882">
                      <a:moveTo>
                        <a:pt x="0" y="127000"/>
                      </a:moveTo>
                      <a:cubicBezTo>
                        <a:pt x="11289" y="101600"/>
                        <a:pt x="16072" y="72153"/>
                        <a:pt x="33866" y="50800"/>
                      </a:cubicBezTo>
                      <a:cubicBezTo>
                        <a:pt x="39579" y="43944"/>
                        <a:pt x="39881" y="67619"/>
                        <a:pt x="42333" y="76200"/>
                      </a:cubicBezTo>
                      <a:cubicBezTo>
                        <a:pt x="53740" y="116122"/>
                        <a:pt x="52414" y="121363"/>
                        <a:pt x="59266" y="169333"/>
                      </a:cubicBezTo>
                      <a:cubicBezTo>
                        <a:pt x="62088" y="211666"/>
                        <a:pt x="67733" y="338760"/>
                        <a:pt x="67733" y="296333"/>
                      </a:cubicBezTo>
                      <a:cubicBezTo>
                        <a:pt x="67733" y="239818"/>
                        <a:pt x="59266" y="183515"/>
                        <a:pt x="59266" y="127000"/>
                      </a:cubicBezTo>
                      <a:cubicBezTo>
                        <a:pt x="59266" y="44130"/>
                        <a:pt x="59404" y="50386"/>
                        <a:pt x="76200" y="0"/>
                      </a:cubicBezTo>
                      <a:cubicBezTo>
                        <a:pt x="84667" y="2822"/>
                        <a:pt x="93019" y="6014"/>
                        <a:pt x="101600" y="8466"/>
                      </a:cubicBezTo>
                      <a:cubicBezTo>
                        <a:pt x="112788" y="11663"/>
                        <a:pt x="126380" y="9664"/>
                        <a:pt x="135466" y="16933"/>
                      </a:cubicBezTo>
                      <a:cubicBezTo>
                        <a:pt x="142435" y="22508"/>
                        <a:pt x="138358" y="35364"/>
                        <a:pt x="143933" y="42333"/>
                      </a:cubicBezTo>
                      <a:cubicBezTo>
                        <a:pt x="150290" y="50279"/>
                        <a:pt x="161387" y="52909"/>
                        <a:pt x="169333" y="59266"/>
                      </a:cubicBezTo>
                      <a:cubicBezTo>
                        <a:pt x="204991" y="87793"/>
                        <a:pt x="167850" y="66993"/>
                        <a:pt x="203200" y="84666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Volný tvar 305">
                  <a:extLst>
                    <a:ext uri="{FF2B5EF4-FFF2-40B4-BE49-F238E27FC236}">
                      <a16:creationId xmlns:a16="http://schemas.microsoft.com/office/drawing/2014/main" id="{0DD0C1C3-F344-45AE-B0EC-BFEFB9D24924}"/>
                    </a:ext>
                  </a:extLst>
                </p:cNvPr>
                <p:cNvSpPr/>
                <p:nvPr/>
              </p:nvSpPr>
              <p:spPr>
                <a:xfrm>
                  <a:off x="6390115" y="504057"/>
                  <a:ext cx="220133" cy="304800"/>
                </a:xfrm>
                <a:custGeom>
                  <a:avLst/>
                  <a:gdLst>
                    <a:gd name="connsiteX0" fmla="*/ 0 w 203200"/>
                    <a:gd name="connsiteY0" fmla="*/ 127000 h 304882"/>
                    <a:gd name="connsiteX1" fmla="*/ 33866 w 203200"/>
                    <a:gd name="connsiteY1" fmla="*/ 50800 h 304882"/>
                    <a:gd name="connsiteX2" fmla="*/ 42333 w 203200"/>
                    <a:gd name="connsiteY2" fmla="*/ 76200 h 304882"/>
                    <a:gd name="connsiteX3" fmla="*/ 59266 w 203200"/>
                    <a:gd name="connsiteY3" fmla="*/ 169333 h 304882"/>
                    <a:gd name="connsiteX4" fmla="*/ 67733 w 203200"/>
                    <a:gd name="connsiteY4" fmla="*/ 296333 h 304882"/>
                    <a:gd name="connsiteX5" fmla="*/ 59266 w 203200"/>
                    <a:gd name="connsiteY5" fmla="*/ 127000 h 304882"/>
                    <a:gd name="connsiteX6" fmla="*/ 76200 w 203200"/>
                    <a:gd name="connsiteY6" fmla="*/ 0 h 304882"/>
                    <a:gd name="connsiteX7" fmla="*/ 101600 w 203200"/>
                    <a:gd name="connsiteY7" fmla="*/ 8466 h 304882"/>
                    <a:gd name="connsiteX8" fmla="*/ 135466 w 203200"/>
                    <a:gd name="connsiteY8" fmla="*/ 16933 h 304882"/>
                    <a:gd name="connsiteX9" fmla="*/ 143933 w 203200"/>
                    <a:gd name="connsiteY9" fmla="*/ 42333 h 304882"/>
                    <a:gd name="connsiteX10" fmla="*/ 169333 w 203200"/>
                    <a:gd name="connsiteY10" fmla="*/ 59266 h 304882"/>
                    <a:gd name="connsiteX11" fmla="*/ 203200 w 203200"/>
                    <a:gd name="connsiteY11" fmla="*/ 84666 h 30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3200" h="304882">
                      <a:moveTo>
                        <a:pt x="0" y="127000"/>
                      </a:moveTo>
                      <a:cubicBezTo>
                        <a:pt x="11289" y="101600"/>
                        <a:pt x="16072" y="72153"/>
                        <a:pt x="33866" y="50800"/>
                      </a:cubicBezTo>
                      <a:cubicBezTo>
                        <a:pt x="39579" y="43944"/>
                        <a:pt x="39881" y="67619"/>
                        <a:pt x="42333" y="76200"/>
                      </a:cubicBezTo>
                      <a:cubicBezTo>
                        <a:pt x="53740" y="116122"/>
                        <a:pt x="52414" y="121363"/>
                        <a:pt x="59266" y="169333"/>
                      </a:cubicBezTo>
                      <a:cubicBezTo>
                        <a:pt x="62088" y="211666"/>
                        <a:pt x="67733" y="338760"/>
                        <a:pt x="67733" y="296333"/>
                      </a:cubicBezTo>
                      <a:cubicBezTo>
                        <a:pt x="67733" y="239818"/>
                        <a:pt x="59266" y="183515"/>
                        <a:pt x="59266" y="127000"/>
                      </a:cubicBezTo>
                      <a:cubicBezTo>
                        <a:pt x="59266" y="44130"/>
                        <a:pt x="59404" y="50386"/>
                        <a:pt x="76200" y="0"/>
                      </a:cubicBezTo>
                      <a:cubicBezTo>
                        <a:pt x="84667" y="2822"/>
                        <a:pt x="93019" y="6014"/>
                        <a:pt x="101600" y="8466"/>
                      </a:cubicBezTo>
                      <a:cubicBezTo>
                        <a:pt x="112788" y="11663"/>
                        <a:pt x="126380" y="9664"/>
                        <a:pt x="135466" y="16933"/>
                      </a:cubicBezTo>
                      <a:cubicBezTo>
                        <a:pt x="142435" y="22508"/>
                        <a:pt x="138358" y="35364"/>
                        <a:pt x="143933" y="42333"/>
                      </a:cubicBezTo>
                      <a:cubicBezTo>
                        <a:pt x="150290" y="50279"/>
                        <a:pt x="161387" y="52909"/>
                        <a:pt x="169333" y="59266"/>
                      </a:cubicBezTo>
                      <a:cubicBezTo>
                        <a:pt x="204991" y="87793"/>
                        <a:pt x="167850" y="66993"/>
                        <a:pt x="203200" y="84666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Volný tvar 306">
                  <a:extLst>
                    <a:ext uri="{FF2B5EF4-FFF2-40B4-BE49-F238E27FC236}">
                      <a16:creationId xmlns:a16="http://schemas.microsoft.com/office/drawing/2014/main" id="{9FC7FEA8-4E21-416A-B41B-5025CFA46859}"/>
                    </a:ext>
                  </a:extLst>
                </p:cNvPr>
                <p:cNvSpPr/>
                <p:nvPr/>
              </p:nvSpPr>
              <p:spPr>
                <a:xfrm>
                  <a:off x="6416969" y="600528"/>
                  <a:ext cx="203200" cy="304882"/>
                </a:xfrm>
                <a:custGeom>
                  <a:avLst/>
                  <a:gdLst>
                    <a:gd name="connsiteX0" fmla="*/ 0 w 203200"/>
                    <a:gd name="connsiteY0" fmla="*/ 127000 h 304882"/>
                    <a:gd name="connsiteX1" fmla="*/ 33866 w 203200"/>
                    <a:gd name="connsiteY1" fmla="*/ 50800 h 304882"/>
                    <a:gd name="connsiteX2" fmla="*/ 42333 w 203200"/>
                    <a:gd name="connsiteY2" fmla="*/ 76200 h 304882"/>
                    <a:gd name="connsiteX3" fmla="*/ 59266 w 203200"/>
                    <a:gd name="connsiteY3" fmla="*/ 169333 h 304882"/>
                    <a:gd name="connsiteX4" fmla="*/ 67733 w 203200"/>
                    <a:gd name="connsiteY4" fmla="*/ 296333 h 304882"/>
                    <a:gd name="connsiteX5" fmla="*/ 59266 w 203200"/>
                    <a:gd name="connsiteY5" fmla="*/ 127000 h 304882"/>
                    <a:gd name="connsiteX6" fmla="*/ 76200 w 203200"/>
                    <a:gd name="connsiteY6" fmla="*/ 0 h 304882"/>
                    <a:gd name="connsiteX7" fmla="*/ 101600 w 203200"/>
                    <a:gd name="connsiteY7" fmla="*/ 8466 h 304882"/>
                    <a:gd name="connsiteX8" fmla="*/ 135466 w 203200"/>
                    <a:gd name="connsiteY8" fmla="*/ 16933 h 304882"/>
                    <a:gd name="connsiteX9" fmla="*/ 143933 w 203200"/>
                    <a:gd name="connsiteY9" fmla="*/ 42333 h 304882"/>
                    <a:gd name="connsiteX10" fmla="*/ 169333 w 203200"/>
                    <a:gd name="connsiteY10" fmla="*/ 59266 h 304882"/>
                    <a:gd name="connsiteX11" fmla="*/ 203200 w 203200"/>
                    <a:gd name="connsiteY11" fmla="*/ 84666 h 30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3200" h="304882">
                      <a:moveTo>
                        <a:pt x="0" y="127000"/>
                      </a:moveTo>
                      <a:cubicBezTo>
                        <a:pt x="11289" y="101600"/>
                        <a:pt x="16072" y="72153"/>
                        <a:pt x="33866" y="50800"/>
                      </a:cubicBezTo>
                      <a:cubicBezTo>
                        <a:pt x="39579" y="43944"/>
                        <a:pt x="39881" y="67619"/>
                        <a:pt x="42333" y="76200"/>
                      </a:cubicBezTo>
                      <a:cubicBezTo>
                        <a:pt x="53740" y="116122"/>
                        <a:pt x="52414" y="121363"/>
                        <a:pt x="59266" y="169333"/>
                      </a:cubicBezTo>
                      <a:cubicBezTo>
                        <a:pt x="62088" y="211666"/>
                        <a:pt x="67733" y="338760"/>
                        <a:pt x="67733" y="296333"/>
                      </a:cubicBezTo>
                      <a:cubicBezTo>
                        <a:pt x="67733" y="239818"/>
                        <a:pt x="59266" y="183515"/>
                        <a:pt x="59266" y="127000"/>
                      </a:cubicBezTo>
                      <a:cubicBezTo>
                        <a:pt x="59266" y="44130"/>
                        <a:pt x="59404" y="50386"/>
                        <a:pt x="76200" y="0"/>
                      </a:cubicBezTo>
                      <a:cubicBezTo>
                        <a:pt x="84667" y="2822"/>
                        <a:pt x="93019" y="6014"/>
                        <a:pt x="101600" y="8466"/>
                      </a:cubicBezTo>
                      <a:cubicBezTo>
                        <a:pt x="112788" y="11663"/>
                        <a:pt x="126380" y="9664"/>
                        <a:pt x="135466" y="16933"/>
                      </a:cubicBezTo>
                      <a:cubicBezTo>
                        <a:pt x="142435" y="22508"/>
                        <a:pt x="138358" y="35364"/>
                        <a:pt x="143933" y="42333"/>
                      </a:cubicBezTo>
                      <a:cubicBezTo>
                        <a:pt x="150290" y="50279"/>
                        <a:pt x="161387" y="52909"/>
                        <a:pt x="169333" y="59266"/>
                      </a:cubicBezTo>
                      <a:cubicBezTo>
                        <a:pt x="204991" y="87793"/>
                        <a:pt x="167850" y="66993"/>
                        <a:pt x="203200" y="84666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9" name="Skupina 39">
                <a:extLst>
                  <a:ext uri="{FF2B5EF4-FFF2-40B4-BE49-F238E27FC236}">
                    <a16:creationId xmlns:a16="http://schemas.microsoft.com/office/drawing/2014/main" id="{6A78DD1E-A95C-41A4-8C48-64F2759CC5E9}"/>
                  </a:ext>
                </a:extLst>
              </p:cNvPr>
              <p:cNvGrpSpPr/>
              <p:nvPr/>
            </p:nvGrpSpPr>
            <p:grpSpPr>
              <a:xfrm>
                <a:off x="4247037" y="1170576"/>
                <a:ext cx="330806" cy="228599"/>
                <a:chOff x="4258733" y="486229"/>
                <a:chExt cx="330806" cy="228599"/>
              </a:xfrm>
            </p:grpSpPr>
            <p:grpSp>
              <p:nvGrpSpPr>
                <p:cNvPr id="40" name="Skupina 40">
                  <a:extLst>
                    <a:ext uri="{FF2B5EF4-FFF2-40B4-BE49-F238E27FC236}">
                      <a16:creationId xmlns:a16="http://schemas.microsoft.com/office/drawing/2014/main" id="{B0FCC962-00FA-4CAC-8816-0282107DFEA7}"/>
                    </a:ext>
                  </a:extLst>
                </p:cNvPr>
                <p:cNvGrpSpPr/>
                <p:nvPr/>
              </p:nvGrpSpPr>
              <p:grpSpPr>
                <a:xfrm>
                  <a:off x="4258733" y="486229"/>
                  <a:ext cx="220133" cy="228599"/>
                  <a:chOff x="4470400" y="1024467"/>
                  <a:chExt cx="330200" cy="389466"/>
                </a:xfrm>
              </p:grpSpPr>
              <p:cxnSp>
                <p:nvCxnSpPr>
                  <p:cNvPr id="42" name="Přímá spojnice 42">
                    <a:extLst>
                      <a:ext uri="{FF2B5EF4-FFF2-40B4-BE49-F238E27FC236}">
                        <a16:creationId xmlns:a16="http://schemas.microsoft.com/office/drawing/2014/main" id="{8F292D7F-6C4A-403E-A0BA-C2DC91D1DF25}"/>
                      </a:ext>
                    </a:extLst>
                  </p:cNvPr>
                  <p:cNvCxnSpPr/>
                  <p:nvPr/>
                </p:nvCxnSpPr>
                <p:spPr>
                  <a:xfrm>
                    <a:off x="4470400" y="1024467"/>
                    <a:ext cx="186267" cy="389466"/>
                  </a:xfrm>
                  <a:prstGeom prst="line">
                    <a:avLst/>
                  </a:prstGeom>
                  <a:ln w="2857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Přímá spojnice 43">
                    <a:extLst>
                      <a:ext uri="{FF2B5EF4-FFF2-40B4-BE49-F238E27FC236}">
                        <a16:creationId xmlns:a16="http://schemas.microsoft.com/office/drawing/2014/main" id="{4E56A961-1B56-4020-BDC7-A515F3D8D06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56666" y="1024467"/>
                    <a:ext cx="1" cy="389466"/>
                  </a:xfrm>
                  <a:prstGeom prst="line">
                    <a:avLst/>
                  </a:prstGeom>
                  <a:ln w="2857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Přímá spojnice 44">
                    <a:extLst>
                      <a:ext uri="{FF2B5EF4-FFF2-40B4-BE49-F238E27FC236}">
                        <a16:creationId xmlns:a16="http://schemas.microsoft.com/office/drawing/2014/main" id="{6AC9DC8E-7C89-4C59-AFCB-BD7020C235DE}"/>
                      </a:ext>
                    </a:extLst>
                  </p:cNvPr>
                  <p:cNvCxnSpPr/>
                  <p:nvPr/>
                </p:nvCxnSpPr>
                <p:spPr>
                  <a:xfrm>
                    <a:off x="4563533" y="1024467"/>
                    <a:ext cx="93134" cy="389466"/>
                  </a:xfrm>
                  <a:prstGeom prst="line">
                    <a:avLst/>
                  </a:prstGeom>
                  <a:ln w="2857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Přímá spojnice 45">
                    <a:extLst>
                      <a:ext uri="{FF2B5EF4-FFF2-40B4-BE49-F238E27FC236}">
                        <a16:creationId xmlns:a16="http://schemas.microsoft.com/office/drawing/2014/main" id="{F322FD4F-8D3C-4641-925D-B4C6CBE1F91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56667" y="1024467"/>
                    <a:ext cx="84666" cy="389466"/>
                  </a:xfrm>
                  <a:prstGeom prst="line">
                    <a:avLst/>
                  </a:prstGeom>
                  <a:ln w="2857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Přímá spojnice 46">
                    <a:extLst>
                      <a:ext uri="{FF2B5EF4-FFF2-40B4-BE49-F238E27FC236}">
                        <a16:creationId xmlns:a16="http://schemas.microsoft.com/office/drawing/2014/main" id="{45FFD495-5624-4E9B-B9C7-3A3F53AF71C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73600" y="1092200"/>
                    <a:ext cx="127000" cy="321733"/>
                  </a:xfrm>
                  <a:prstGeom prst="line">
                    <a:avLst/>
                  </a:prstGeom>
                  <a:ln w="2857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1" name="Mrak 41">
                  <a:extLst>
                    <a:ext uri="{FF2B5EF4-FFF2-40B4-BE49-F238E27FC236}">
                      <a16:creationId xmlns:a16="http://schemas.microsoft.com/office/drawing/2014/main" id="{39681985-DBA9-45F7-86F2-BDE36DC808C8}"/>
                    </a:ext>
                  </a:extLst>
                </p:cNvPr>
                <p:cNvSpPr/>
                <p:nvPr/>
              </p:nvSpPr>
              <p:spPr>
                <a:xfrm>
                  <a:off x="4360940" y="568475"/>
                  <a:ext cx="228599" cy="118533"/>
                </a:xfrm>
                <a:prstGeom prst="cloud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0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8" name="Skupina 28">
              <a:extLst>
                <a:ext uri="{FF2B5EF4-FFF2-40B4-BE49-F238E27FC236}">
                  <a16:creationId xmlns:a16="http://schemas.microsoft.com/office/drawing/2014/main" id="{9FA932CC-3F58-4706-B200-0188B90B02E0}"/>
                </a:ext>
              </a:extLst>
            </p:cNvPr>
            <p:cNvGrpSpPr/>
            <p:nvPr/>
          </p:nvGrpSpPr>
          <p:grpSpPr>
            <a:xfrm>
              <a:off x="353352" y="1855342"/>
              <a:ext cx="302582" cy="514049"/>
              <a:chOff x="5410402" y="220131"/>
              <a:chExt cx="302582" cy="514049"/>
            </a:xfrm>
          </p:grpSpPr>
          <p:cxnSp>
            <p:nvCxnSpPr>
              <p:cNvPr id="32" name="Přímá spojnice 32">
                <a:extLst>
                  <a:ext uri="{FF2B5EF4-FFF2-40B4-BE49-F238E27FC236}">
                    <a16:creationId xmlns:a16="http://schemas.microsoft.com/office/drawing/2014/main" id="{38027177-2A14-4E51-864E-A01729BBFE9B}"/>
                  </a:ext>
                </a:extLst>
              </p:cNvPr>
              <p:cNvCxnSpPr/>
              <p:nvPr/>
            </p:nvCxnSpPr>
            <p:spPr>
              <a:xfrm>
                <a:off x="5486602" y="540654"/>
                <a:ext cx="0" cy="193526"/>
              </a:xfrm>
              <a:prstGeom prst="line">
                <a:avLst/>
              </a:prstGeom>
              <a:ln w="3810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3">
                <a:extLst>
                  <a:ext uri="{FF2B5EF4-FFF2-40B4-BE49-F238E27FC236}">
                    <a16:creationId xmlns:a16="http://schemas.microsoft.com/office/drawing/2014/main" id="{1151107E-F140-4DBC-9497-365322A9D0AE}"/>
                  </a:ext>
                </a:extLst>
              </p:cNvPr>
              <p:cNvCxnSpPr/>
              <p:nvPr/>
            </p:nvCxnSpPr>
            <p:spPr>
              <a:xfrm>
                <a:off x="5578932" y="540654"/>
                <a:ext cx="0" cy="193526"/>
              </a:xfrm>
              <a:prstGeom prst="line">
                <a:avLst/>
              </a:prstGeom>
              <a:ln w="3810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4">
                <a:extLst>
                  <a:ext uri="{FF2B5EF4-FFF2-40B4-BE49-F238E27FC236}">
                    <a16:creationId xmlns:a16="http://schemas.microsoft.com/office/drawing/2014/main" id="{2E093710-2BF1-43FC-A275-A9D821E27B23}"/>
                  </a:ext>
                </a:extLst>
              </p:cNvPr>
              <p:cNvCxnSpPr/>
              <p:nvPr/>
            </p:nvCxnSpPr>
            <p:spPr>
              <a:xfrm>
                <a:off x="5641424" y="528556"/>
                <a:ext cx="0" cy="193526"/>
              </a:xfrm>
              <a:prstGeom prst="line">
                <a:avLst/>
              </a:prstGeom>
              <a:ln w="3810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ál 35">
                <a:extLst>
                  <a:ext uri="{FF2B5EF4-FFF2-40B4-BE49-F238E27FC236}">
                    <a16:creationId xmlns:a16="http://schemas.microsoft.com/office/drawing/2014/main" id="{5BB1164E-8DF5-4E6F-B0C5-7E54E1C49307}"/>
                  </a:ext>
                </a:extLst>
              </p:cNvPr>
              <p:cNvSpPr/>
              <p:nvPr/>
            </p:nvSpPr>
            <p:spPr>
              <a:xfrm>
                <a:off x="5516440" y="220131"/>
                <a:ext cx="124984" cy="41607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Ovál 36">
                <a:extLst>
                  <a:ext uri="{FF2B5EF4-FFF2-40B4-BE49-F238E27FC236}">
                    <a16:creationId xmlns:a16="http://schemas.microsoft.com/office/drawing/2014/main" id="{A16384D8-022D-491F-A01C-B444AC56242D}"/>
                  </a:ext>
                </a:extLst>
              </p:cNvPr>
              <p:cNvSpPr/>
              <p:nvPr/>
            </p:nvSpPr>
            <p:spPr>
              <a:xfrm>
                <a:off x="5410402" y="278188"/>
                <a:ext cx="169334" cy="2794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ál 37">
                <a:extLst>
                  <a:ext uri="{FF2B5EF4-FFF2-40B4-BE49-F238E27FC236}">
                    <a16:creationId xmlns:a16="http://schemas.microsoft.com/office/drawing/2014/main" id="{427381E8-86EA-4CCB-B813-D417AAF4F83C}"/>
                  </a:ext>
                </a:extLst>
              </p:cNvPr>
              <p:cNvSpPr/>
              <p:nvPr/>
            </p:nvSpPr>
            <p:spPr>
              <a:xfrm>
                <a:off x="5495069" y="402769"/>
                <a:ext cx="217915" cy="16570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" name="Skupina 29">
              <a:extLst>
                <a:ext uri="{FF2B5EF4-FFF2-40B4-BE49-F238E27FC236}">
                  <a16:creationId xmlns:a16="http://schemas.microsoft.com/office/drawing/2014/main" id="{FAF4F9CA-FC68-413E-BB1B-0B4226F84222}"/>
                </a:ext>
              </a:extLst>
            </p:cNvPr>
            <p:cNvGrpSpPr/>
            <p:nvPr/>
          </p:nvGrpSpPr>
          <p:grpSpPr>
            <a:xfrm>
              <a:off x="445114" y="2467919"/>
              <a:ext cx="164453" cy="409615"/>
              <a:chOff x="4570387" y="402769"/>
              <a:chExt cx="169334" cy="348345"/>
            </a:xfrm>
          </p:grpSpPr>
          <p:sp>
            <p:nvSpPr>
              <p:cNvPr id="30" name="Rovnoramenný trojúhelník 30">
                <a:extLst>
                  <a:ext uri="{FF2B5EF4-FFF2-40B4-BE49-F238E27FC236}">
                    <a16:creationId xmlns:a16="http://schemas.microsoft.com/office/drawing/2014/main" id="{6E32649A-A10D-42B1-8BFC-C71648D1448C}"/>
                  </a:ext>
                </a:extLst>
              </p:cNvPr>
              <p:cNvSpPr/>
              <p:nvPr/>
            </p:nvSpPr>
            <p:spPr>
              <a:xfrm>
                <a:off x="4616954" y="573314"/>
                <a:ext cx="76200" cy="177800"/>
              </a:xfrm>
              <a:prstGeom prst="triangle">
                <a:avLst/>
              </a:prstGeom>
              <a:solidFill>
                <a:srgbClr val="996633"/>
              </a:solidFill>
              <a:ln>
                <a:solidFill>
                  <a:srgbClr val="996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vál 31">
                <a:extLst>
                  <a:ext uri="{FF2B5EF4-FFF2-40B4-BE49-F238E27FC236}">
                    <a16:creationId xmlns:a16="http://schemas.microsoft.com/office/drawing/2014/main" id="{BDB75A0B-4EE7-4521-B6B8-D48BE4BD5BBC}"/>
                  </a:ext>
                </a:extLst>
              </p:cNvPr>
              <p:cNvSpPr/>
              <p:nvPr/>
            </p:nvSpPr>
            <p:spPr>
              <a:xfrm>
                <a:off x="4570387" y="402769"/>
                <a:ext cx="169334" cy="2794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3E5E364-454E-4105-90AC-68D9B134E02C}"/>
              </a:ext>
            </a:extLst>
          </p:cNvPr>
          <p:cNvSpPr txBox="1"/>
          <p:nvPr/>
        </p:nvSpPr>
        <p:spPr>
          <a:xfrm>
            <a:off x="2269002" y="3829860"/>
            <a:ext cx="58024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Použitá data:</a:t>
            </a:r>
          </a:p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Družicová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LANDSAT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Sentinel-2,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RapidEye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PlanetScope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Letecká data a data z dronu.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17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délník 77"/>
          <p:cNvSpPr/>
          <p:nvPr/>
        </p:nvSpPr>
        <p:spPr>
          <a:xfrm>
            <a:off x="3445738" y="598072"/>
            <a:ext cx="6454887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Vyhodnocení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potenciálu</a:t>
            </a:r>
            <a:endParaRPr lang="cs-CZ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cs-CZ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družicových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hyperspektrálních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dat</a:t>
            </a:r>
            <a:r>
              <a:rPr lang="cs-CZ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z družice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Resurs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-P</a:t>
            </a:r>
            <a:endParaRPr lang="cs-CZ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 </a:t>
            </a:r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lesní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aplikace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80E749-C7F6-4F80-AE86-A75213604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598072"/>
            <a:ext cx="3264752" cy="7169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018CD-4EA2-4BE1-B8C7-EE4639DC3AB0}"/>
              </a:ext>
            </a:extLst>
          </p:cNvPr>
          <p:cNvSpPr/>
          <p:nvPr/>
        </p:nvSpPr>
        <p:spPr>
          <a:xfrm>
            <a:off x="144000" y="2128395"/>
            <a:ext cx="4896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Cíle: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porovnat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spektrální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od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razivost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mezi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daty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družice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Resurs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-P, CASI a po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zemního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radiometru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ASD,</a:t>
            </a:r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porovnat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výsledky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klasifikace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kategorií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lesů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mezi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Resurs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-P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CASI, 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lesnickou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mapou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0FB5BF38-6684-47D9-B5AC-FFFB60666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683" y="1902298"/>
            <a:ext cx="1804470" cy="1170086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4E3E31F-0246-49E8-A264-3C2517CE4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993217"/>
              </p:ext>
            </p:extLst>
          </p:nvPr>
        </p:nvGraphicFramePr>
        <p:xfrm>
          <a:off x="5040312" y="3311412"/>
          <a:ext cx="4896313" cy="11760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4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6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3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HS sensor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Spektrální rozsach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nm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Počet spektrálních pásem 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FWHM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nm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Prostorové rozlišení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Pás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Resurs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-P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405 </a:t>
                      </a:r>
                      <a:r>
                        <a:rPr lang="en-GB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- 1000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2,4 .. 7,4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6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CASI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368 - 1041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A19DE64-2886-46B0-9C24-D836534D0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037" y="1988136"/>
            <a:ext cx="2020523" cy="946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16E451-F328-4457-876E-48AE2CF9475B}"/>
              </a:ext>
            </a:extLst>
          </p:cNvPr>
          <p:cNvSpPr txBox="1"/>
          <p:nvPr/>
        </p:nvSpPr>
        <p:spPr>
          <a:xfrm rot="19928262">
            <a:off x="3426630" y="307510"/>
            <a:ext cx="180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2E6A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Experiment-2016</a:t>
            </a:r>
            <a:endParaRPr lang="en-US" dirty="0">
              <a:solidFill>
                <a:srgbClr val="2E6A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148A62-B355-44C3-81A4-54EB12DB8C79}"/>
              </a:ext>
            </a:extLst>
          </p:cNvPr>
          <p:cNvSpPr/>
          <p:nvPr/>
        </p:nvSpPr>
        <p:spPr>
          <a:xfrm>
            <a:off x="0" y="5357273"/>
            <a:ext cx="8641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Brovkina, O. &amp;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Hanuš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, J. &amp;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Zemek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, F. &amp;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Mochalov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, V. &amp;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Grigorieva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, O. &amp;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Pikla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, M.. (2016). EVALUATING THE POTENTIAL OF SATELLITE HYPERSPECTRAL RESURS-P DATA FOR FOREST SPECIES CLASSIFICATION. ISPRS - International Archives of the Photogrammetry, Remote Sensing and Spatial Information Sciences. XLI-B1. 443-448. 10.5194/isprsarchives-XLI-B1-443-2016. </a:t>
            </a:r>
          </a:p>
        </p:txBody>
      </p:sp>
    </p:spTree>
    <p:extLst>
      <p:ext uri="{BB962C8B-B14F-4D97-AF65-F5344CB8AC3E}">
        <p14:creationId xmlns:p14="http://schemas.microsoft.com/office/powerpoint/2010/main" val="2364678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C2FAE3-2267-42CD-ADA0-560A2EB82309}"/>
              </a:ext>
            </a:extLst>
          </p:cNvPr>
          <p:cNvSpPr/>
          <p:nvPr/>
        </p:nvSpPr>
        <p:spPr>
          <a:xfrm>
            <a:off x="144000" y="4981931"/>
            <a:ext cx="2819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https:/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/www.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czechglobe.cz/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dpz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DD51AA-C8FC-4936-A53B-20A26B9515FF}"/>
              </a:ext>
            </a:extLst>
          </p:cNvPr>
          <p:cNvSpPr/>
          <p:nvPr/>
        </p:nvSpPr>
        <p:spPr>
          <a:xfrm>
            <a:off x="7411063" y="4981931"/>
            <a:ext cx="23331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https://olc.czechglobe.cz/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0D81DE-00AF-400B-9610-EF2258B49DAB}"/>
              </a:ext>
            </a:extLst>
          </p:cNvPr>
          <p:cNvSpPr/>
          <p:nvPr/>
        </p:nvSpPr>
        <p:spPr>
          <a:xfrm>
            <a:off x="2606793" y="5424329"/>
            <a:ext cx="7745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12.11.2021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7E8AAD-FDA7-4DC6-9832-7714907E6BC1}"/>
              </a:ext>
            </a:extLst>
          </p:cNvPr>
          <p:cNvSpPr/>
          <p:nvPr/>
        </p:nvSpPr>
        <p:spPr>
          <a:xfrm>
            <a:off x="3381364" y="5424329"/>
            <a:ext cx="24737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KONFERENCE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Kosmick</a:t>
            </a:r>
            <a:r>
              <a:rPr lang="cs-CZ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projekty na AV ČR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4E580D-FD48-4200-B3AF-6D04A1FB1E5F}"/>
              </a:ext>
            </a:extLst>
          </p:cNvPr>
          <p:cNvSpPr/>
          <p:nvPr/>
        </p:nvSpPr>
        <p:spPr>
          <a:xfrm>
            <a:off x="3381364" y="4981931"/>
            <a:ext cx="33514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http://mapserver.czechglobe.cz/mapa</a:t>
            </a:r>
          </a:p>
        </p:txBody>
      </p:sp>
      <p:pic>
        <p:nvPicPr>
          <p:cNvPr id="1026" name="Picture 2" descr="Cessna-208B-Grand-Caravan">
            <a:extLst>
              <a:ext uri="{FF2B5EF4-FFF2-40B4-BE49-F238E27FC236}">
                <a16:creationId xmlns:a16="http://schemas.microsoft.com/office/drawing/2014/main" id="{16C72B44-B15D-4DFF-92B1-19B13B9E4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43" y="390498"/>
            <a:ext cx="6883294" cy="459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Obdélník 77"/>
          <p:cNvSpPr/>
          <p:nvPr/>
        </p:nvSpPr>
        <p:spPr>
          <a:xfrm>
            <a:off x="454170" y="265140"/>
            <a:ext cx="971964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1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  <a:r>
              <a:rPr lang="en-US" sz="4400" b="1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cs-CZ" sz="44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4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délník 77"/>
          <p:cNvSpPr/>
          <p:nvPr/>
        </p:nvSpPr>
        <p:spPr>
          <a:xfrm>
            <a:off x="180000" y="442080"/>
            <a:ext cx="971964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400" b="1" strike="noStrike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Přehled</a:t>
            </a:r>
            <a:r>
              <a:rPr lang="en-US" sz="4400" b="1" strike="noStrike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sz="4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EB8B67-0063-425C-BB83-A0697B90E6EF}"/>
              </a:ext>
            </a:extLst>
          </p:cNvPr>
          <p:cNvSpPr txBox="1"/>
          <p:nvPr/>
        </p:nvSpPr>
        <p:spPr>
          <a:xfrm>
            <a:off x="144000" y="1661139"/>
            <a:ext cx="9936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Oddělení dálkového průzkumu Země Ústavu výzkumu globální změny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Letecká data na podporu současných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budoucích misi Evropské kosmické agentury (ESA)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Projekty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využitím dat programu pro pozorování Země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Copernicus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Spolupráce s dálšími kosmickými agenturami.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247BDD-DE49-4B37-A9FD-11BB730BDEAA}"/>
              </a:ext>
            </a:extLst>
          </p:cNvPr>
          <p:cNvSpPr/>
          <p:nvPr/>
        </p:nvSpPr>
        <p:spPr>
          <a:xfrm>
            <a:off x="5897421" y="5249214"/>
            <a:ext cx="808555" cy="4243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3053"/>
              </a:lnSpc>
            </a:pPr>
            <a:r>
              <a:rPr lang="cs-CZ" sz="1000" spc="-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12/11/2021</a:t>
            </a:r>
            <a:endParaRPr lang="cs-CZ" sz="10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2913B8-2C64-4849-8D11-D61A9EFDEC5D}"/>
              </a:ext>
            </a:extLst>
          </p:cNvPr>
          <p:cNvSpPr/>
          <p:nvPr/>
        </p:nvSpPr>
        <p:spPr>
          <a:xfrm>
            <a:off x="2992717" y="5424329"/>
            <a:ext cx="23695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KONFERENCE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Kosmick</a:t>
            </a:r>
            <a:r>
              <a:rPr lang="cs-CZ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projekty na AV ČR</a:t>
            </a:r>
            <a:endParaRPr lang="en-US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58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" name="Obdélník 77">
            <a:extLst>
              <a:ext uri="{FF2B5EF4-FFF2-40B4-BE49-F238E27FC236}">
                <a16:creationId xmlns:a16="http://schemas.microsoft.com/office/drawing/2014/main" id="{68C88DBD-5507-4112-A2D5-6C246842918A}"/>
              </a:ext>
            </a:extLst>
          </p:cNvPr>
          <p:cNvSpPr/>
          <p:nvPr/>
        </p:nvSpPr>
        <p:spPr>
          <a:xfrm>
            <a:off x="180000" y="442080"/>
            <a:ext cx="971964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400" b="1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Klíčové</a:t>
            </a:r>
            <a:r>
              <a:rPr lang="en-US" sz="4400" b="1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400" b="1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aktivity</a:t>
            </a:r>
            <a:r>
              <a:rPr lang="en-US" sz="4400" b="1" strike="noStrike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sz="4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aoblený obdélník 5">
            <a:extLst>
              <a:ext uri="{FF2B5EF4-FFF2-40B4-BE49-F238E27FC236}">
                <a16:creationId xmlns:a16="http://schemas.microsoft.com/office/drawing/2014/main" id="{D21506E8-6054-4428-9800-9F147BBB8F3B}"/>
              </a:ext>
            </a:extLst>
          </p:cNvPr>
          <p:cNvSpPr/>
          <p:nvPr/>
        </p:nvSpPr>
        <p:spPr>
          <a:xfrm>
            <a:off x="1527455" y="2151026"/>
            <a:ext cx="1695155" cy="839773"/>
          </a:xfrm>
          <a:prstGeom prst="roundRect">
            <a:avLst/>
          </a:prstGeom>
          <a:gradFill flip="none" rotWithShape="1">
            <a:gsLst>
              <a:gs pos="0">
                <a:srgbClr val="00488C"/>
              </a:gs>
              <a:gs pos="50000">
                <a:srgbClr val="ADC5DD"/>
              </a:gs>
              <a:gs pos="100000">
                <a:srgbClr val="00488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54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Oddělění dílkového průzkumu Země</a:t>
            </a:r>
            <a:endParaRPr lang="en-US" sz="1654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Zaoblený obdélník 6">
            <a:extLst>
              <a:ext uri="{FF2B5EF4-FFF2-40B4-BE49-F238E27FC236}">
                <a16:creationId xmlns:a16="http://schemas.microsoft.com/office/drawing/2014/main" id="{87AD174D-27C8-4BB6-8D6A-689EAEE24716}"/>
              </a:ext>
            </a:extLst>
          </p:cNvPr>
          <p:cNvSpPr/>
          <p:nvPr/>
        </p:nvSpPr>
        <p:spPr>
          <a:xfrm>
            <a:off x="3655203" y="2306887"/>
            <a:ext cx="1934833" cy="535860"/>
          </a:xfrm>
          <a:prstGeom prst="roundRect">
            <a:avLst/>
          </a:prstGeom>
          <a:gradFill flip="none" rotWithShape="1">
            <a:gsLst>
              <a:gs pos="0">
                <a:srgbClr val="8AC99A"/>
              </a:gs>
              <a:gs pos="100000">
                <a:srgbClr val="88BC2E"/>
              </a:gs>
              <a:gs pos="100000">
                <a:srgbClr val="00489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Thermální </a:t>
            </a: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</a:t>
            </a:r>
            <a:r>
              <a:rPr lang="cs-CZ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ktroskopie</a:t>
            </a:r>
            <a:endParaRPr lang="en-US" sz="1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Zaoblený obdélník 7">
            <a:extLst>
              <a:ext uri="{FF2B5EF4-FFF2-40B4-BE49-F238E27FC236}">
                <a16:creationId xmlns:a16="http://schemas.microsoft.com/office/drawing/2014/main" id="{FFCAF21A-75C6-42A2-B7C2-C747389BEE8F}"/>
              </a:ext>
            </a:extLst>
          </p:cNvPr>
          <p:cNvSpPr/>
          <p:nvPr/>
        </p:nvSpPr>
        <p:spPr>
          <a:xfrm>
            <a:off x="3655202" y="1275719"/>
            <a:ext cx="1934833" cy="535860"/>
          </a:xfrm>
          <a:prstGeom prst="roundRect">
            <a:avLst/>
          </a:prstGeom>
          <a:gradFill>
            <a:gsLst>
              <a:gs pos="0">
                <a:srgbClr val="8AC99A"/>
              </a:gs>
              <a:gs pos="100000">
                <a:srgbClr val="88BC2E"/>
              </a:gs>
              <a:gs pos="100000">
                <a:srgbClr val="004894"/>
              </a:gs>
            </a:gsLst>
            <a:lin ang="16200000" scaled="1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VNIR </a:t>
            </a:r>
            <a:r>
              <a:rPr lang="en-US" sz="16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</a:t>
            </a:r>
            <a:r>
              <a:rPr lang="cs-CZ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</a:t>
            </a:r>
            <a:r>
              <a:rPr lang="en-US" sz="16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tros</a:t>
            </a:r>
            <a:r>
              <a:rPr lang="cs-CZ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</a:t>
            </a: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</a:t>
            </a:r>
            <a:r>
              <a:rPr lang="cs-CZ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ie</a:t>
            </a:r>
            <a:endParaRPr lang="en-US" sz="1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Zaoblený obdélník 8">
            <a:extLst>
              <a:ext uri="{FF2B5EF4-FFF2-40B4-BE49-F238E27FC236}">
                <a16:creationId xmlns:a16="http://schemas.microsoft.com/office/drawing/2014/main" id="{4C9F3BFA-A270-40FC-9E7D-C86D7BF1C182}"/>
              </a:ext>
            </a:extLst>
          </p:cNvPr>
          <p:cNvSpPr/>
          <p:nvPr/>
        </p:nvSpPr>
        <p:spPr>
          <a:xfrm>
            <a:off x="3655203" y="3342862"/>
            <a:ext cx="1934833" cy="535860"/>
          </a:xfrm>
          <a:prstGeom prst="roundRect">
            <a:avLst/>
          </a:prstGeom>
          <a:gradFill flip="none" rotWithShape="1">
            <a:gsLst>
              <a:gs pos="0">
                <a:srgbClr val="8AC99A"/>
              </a:gs>
              <a:gs pos="100000">
                <a:srgbClr val="88BC2E"/>
              </a:gs>
              <a:gs pos="100000">
                <a:srgbClr val="00489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Laserové skenování</a:t>
            </a:r>
            <a:endParaRPr lang="en-US" sz="1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Zaoblený obdélník 9">
            <a:extLst>
              <a:ext uri="{FF2B5EF4-FFF2-40B4-BE49-F238E27FC236}">
                <a16:creationId xmlns:a16="http://schemas.microsoft.com/office/drawing/2014/main" id="{663F5A74-93BF-4729-9896-14FF8B540023}"/>
              </a:ext>
            </a:extLst>
          </p:cNvPr>
          <p:cNvSpPr/>
          <p:nvPr/>
        </p:nvSpPr>
        <p:spPr>
          <a:xfrm>
            <a:off x="3655203" y="4538620"/>
            <a:ext cx="1934833" cy="535860"/>
          </a:xfrm>
          <a:prstGeom prst="roundRect">
            <a:avLst/>
          </a:prstGeom>
          <a:gradFill flip="none" rotWithShape="1">
            <a:gsLst>
              <a:gs pos="0">
                <a:srgbClr val="8AC99A"/>
              </a:gs>
              <a:gs pos="100000">
                <a:srgbClr val="88BC2E"/>
              </a:gs>
              <a:gs pos="100000">
                <a:srgbClr val="00489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Technická podpora</a:t>
            </a:r>
            <a:endParaRPr lang="en-US" sz="1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906434A9-5765-4A96-BC3D-602455B156FF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 flipV="1">
            <a:off x="3222610" y="1543649"/>
            <a:ext cx="432592" cy="1027264"/>
          </a:xfrm>
          <a:prstGeom prst="line">
            <a:avLst/>
          </a:prstGeom>
          <a:ln w="19050">
            <a:solidFill>
              <a:srgbClr val="004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E5666B2-C132-4860-92C2-AEB77D443F68}"/>
              </a:ext>
            </a:extLst>
          </p:cNvPr>
          <p:cNvCxnSpPr/>
          <p:nvPr/>
        </p:nvCxnSpPr>
        <p:spPr>
          <a:xfrm>
            <a:off x="3222611" y="2574817"/>
            <a:ext cx="432592" cy="0"/>
          </a:xfrm>
          <a:prstGeom prst="line">
            <a:avLst/>
          </a:prstGeom>
          <a:ln w="19050">
            <a:solidFill>
              <a:srgbClr val="004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130D718A-99C6-4334-8E26-50CF3965B87A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3222610" y="2570913"/>
            <a:ext cx="432593" cy="1039879"/>
          </a:xfrm>
          <a:prstGeom prst="line">
            <a:avLst/>
          </a:prstGeom>
          <a:ln w="19050">
            <a:solidFill>
              <a:srgbClr val="004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AE9FB9A5-B4A8-44D1-875C-71D9185BB337}"/>
              </a:ext>
            </a:extLst>
          </p:cNvPr>
          <p:cNvCxnSpPr>
            <a:endCxn id="10" idx="1"/>
          </p:cNvCxnSpPr>
          <p:nvPr/>
        </p:nvCxnSpPr>
        <p:spPr>
          <a:xfrm>
            <a:off x="3222611" y="4806550"/>
            <a:ext cx="432592" cy="0"/>
          </a:xfrm>
          <a:prstGeom prst="line">
            <a:avLst/>
          </a:prstGeom>
          <a:ln w="19050">
            <a:solidFill>
              <a:srgbClr val="004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F740CD8-A509-47A8-9643-693F27F8AA32}"/>
              </a:ext>
            </a:extLst>
          </p:cNvPr>
          <p:cNvSpPr txBox="1"/>
          <p:nvPr/>
        </p:nvSpPr>
        <p:spPr>
          <a:xfrm>
            <a:off x="5663748" y="4482102"/>
            <a:ext cx="3268780" cy="6488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96"/>
              </a:spcAft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Letecké kampaně a podpora v terénu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496"/>
              </a:spcAft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Předzpracování leteckých dat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AD2CE07-A6FF-40E2-B224-51A9EA0A2637}"/>
              </a:ext>
            </a:extLst>
          </p:cNvPr>
          <p:cNvSpPr txBox="1"/>
          <p:nvPr/>
        </p:nvSpPr>
        <p:spPr>
          <a:xfrm>
            <a:off x="5663749" y="3311595"/>
            <a:ext cx="2082686" cy="6488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96"/>
              </a:spcAft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Odhad biomasy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496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3D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modelování stromů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A51EF81-16DD-426A-877B-027084B3A42C}"/>
              </a:ext>
            </a:extLst>
          </p:cNvPr>
          <p:cNvSpPr txBox="1"/>
          <p:nvPr/>
        </p:nvSpPr>
        <p:spPr>
          <a:xfrm>
            <a:off x="5663748" y="1108617"/>
            <a:ext cx="3332131" cy="959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96"/>
              </a:spcAft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Indikátory zdravotního stávu vegetace</a:t>
            </a:r>
          </a:p>
          <a:p>
            <a:pPr>
              <a:spcAft>
                <a:spcPts val="496"/>
              </a:spcAft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Mapování půdních parametrů</a:t>
            </a:r>
          </a:p>
          <a:p>
            <a:pPr>
              <a:spcAft>
                <a:spcPts val="496"/>
              </a:spcAft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Fluorescence vegetace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D389261-8E70-4B0E-B486-1D863AA22062}"/>
              </a:ext>
            </a:extLst>
          </p:cNvPr>
          <p:cNvSpPr txBox="1"/>
          <p:nvPr/>
        </p:nvSpPr>
        <p:spPr>
          <a:xfrm>
            <a:off x="5663749" y="2422126"/>
            <a:ext cx="1917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Teplotní řežim města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aoblený obdélník 18">
            <a:extLst>
              <a:ext uri="{FF2B5EF4-FFF2-40B4-BE49-F238E27FC236}">
                <a16:creationId xmlns:a16="http://schemas.microsoft.com/office/drawing/2014/main" id="{BD857F60-8CA9-4A81-80BA-C12002230576}"/>
              </a:ext>
            </a:extLst>
          </p:cNvPr>
          <p:cNvSpPr/>
          <p:nvPr/>
        </p:nvSpPr>
        <p:spPr>
          <a:xfrm>
            <a:off x="1527455" y="4234707"/>
            <a:ext cx="1695155" cy="839773"/>
          </a:xfrm>
          <a:prstGeom prst="roundRect">
            <a:avLst/>
          </a:prstGeom>
          <a:gradFill flip="none" rotWithShape="1">
            <a:gsLst>
              <a:gs pos="0">
                <a:srgbClr val="00488C"/>
              </a:gs>
              <a:gs pos="50000">
                <a:srgbClr val="ADC5DD"/>
              </a:gs>
              <a:gs pos="100000">
                <a:srgbClr val="00488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54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Oddělení leteckých činností</a:t>
            </a:r>
            <a:endParaRPr lang="en-US" sz="1654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0" name="Přímá spojnice 21">
            <a:extLst>
              <a:ext uri="{FF2B5EF4-FFF2-40B4-BE49-F238E27FC236}">
                <a16:creationId xmlns:a16="http://schemas.microsoft.com/office/drawing/2014/main" id="{1C3359E6-FBB3-46AA-9FB1-FB27C086C809}"/>
              </a:ext>
            </a:extLst>
          </p:cNvPr>
          <p:cNvCxnSpPr>
            <a:cxnSpLocks/>
            <a:stCxn id="6" idx="2"/>
            <a:endCxn id="19" idx="0"/>
          </p:cNvCxnSpPr>
          <p:nvPr/>
        </p:nvCxnSpPr>
        <p:spPr>
          <a:xfrm>
            <a:off x="2375033" y="2990799"/>
            <a:ext cx="0" cy="1243908"/>
          </a:xfrm>
          <a:prstGeom prst="line">
            <a:avLst/>
          </a:prstGeom>
          <a:ln w="19050">
            <a:solidFill>
              <a:srgbClr val="00488C"/>
            </a:solidFill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6003627-ADDD-42B1-BB1C-1E9B302A98C5}"/>
              </a:ext>
            </a:extLst>
          </p:cNvPr>
          <p:cNvSpPr/>
          <p:nvPr/>
        </p:nvSpPr>
        <p:spPr>
          <a:xfrm>
            <a:off x="5897421" y="5249214"/>
            <a:ext cx="808555" cy="4243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3053"/>
              </a:lnSpc>
            </a:pPr>
            <a:r>
              <a:rPr lang="cs-CZ" sz="1000" spc="-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12/11/2021</a:t>
            </a:r>
            <a:endParaRPr lang="cs-CZ" sz="10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C91D09-8D11-4617-81EC-4ABAB8A4E3A2}"/>
              </a:ext>
            </a:extLst>
          </p:cNvPr>
          <p:cNvSpPr/>
          <p:nvPr/>
        </p:nvSpPr>
        <p:spPr>
          <a:xfrm>
            <a:off x="2992717" y="5424329"/>
            <a:ext cx="23695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KONFERENCE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Kosmick</a:t>
            </a:r>
            <a:r>
              <a:rPr lang="cs-CZ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projekty na AV ČR</a:t>
            </a:r>
            <a:endParaRPr lang="en-US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94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délník 77"/>
          <p:cNvSpPr/>
          <p:nvPr/>
        </p:nvSpPr>
        <p:spPr>
          <a:xfrm>
            <a:off x="144000" y="597259"/>
            <a:ext cx="9967177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Letecká laboratoř zobrazujících systémů FLIS </a:t>
            </a:r>
            <a:endParaRPr lang="cs-CZ" sz="2000" b="1" strike="noStrike" spc="-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 dirty="0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 dirty="0">
              <a:latin typeface="Arial"/>
            </a:endParaRPr>
          </a:p>
        </p:txBody>
      </p:sp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C1A79FA4-F0A9-4E09-93F3-65F2CE76B434}"/>
              </a:ext>
            </a:extLst>
          </p:cNvPr>
          <p:cNvSpPr txBox="1">
            <a:spLocks/>
          </p:cNvSpPr>
          <p:nvPr/>
        </p:nvSpPr>
        <p:spPr bwMode="auto">
          <a:xfrm>
            <a:off x="1455527" y="5239864"/>
            <a:ext cx="5311443" cy="3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5607" tIns="37804" rIns="75607" bIns="37804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ts val="600"/>
              </a:spcAft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altLang="en-US" sz="992" i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Conference „Global Change: A complex Challenge“, Brno, 23-24 March, 2015</a:t>
            </a:r>
            <a:endParaRPr lang="en-US" altLang="en-US" sz="992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Zástupný symbol pro číslo snímku 4">
            <a:extLst>
              <a:ext uri="{FF2B5EF4-FFF2-40B4-BE49-F238E27FC236}">
                <a16:creationId xmlns:a16="http://schemas.microsoft.com/office/drawing/2014/main" id="{EEAEEB3F-9444-4B02-98E6-59FF0C265D19}"/>
              </a:ext>
            </a:extLst>
          </p:cNvPr>
          <p:cNvSpPr txBox="1">
            <a:spLocks/>
          </p:cNvSpPr>
          <p:nvPr/>
        </p:nvSpPr>
        <p:spPr bwMode="auto">
          <a:xfrm>
            <a:off x="6885866" y="5239864"/>
            <a:ext cx="1764171" cy="3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5607" tIns="37804" rIns="75607" bIns="37804" numCol="1" anchor="ctr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7BB3F532-F910-4300-B9B8-500EA845525A}" type="slidenum">
              <a:rPr lang="en-US" altLang="en-US" sz="992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5</a:t>
            </a:fld>
            <a:endParaRPr lang="en-US" altLang="en-US" sz="992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7C40593B-C08F-42E8-A2C6-0C45292B1D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954" y="1168157"/>
            <a:ext cx="4405956" cy="1434600"/>
          </a:xfrm>
          <a:prstGeom prst="rect">
            <a:avLst/>
          </a:prstGeom>
        </p:spPr>
      </p:pic>
      <p:sp>
        <p:nvSpPr>
          <p:cNvPr id="8" name="Obdélník 8">
            <a:extLst>
              <a:ext uri="{FF2B5EF4-FFF2-40B4-BE49-F238E27FC236}">
                <a16:creationId xmlns:a16="http://schemas.microsoft.com/office/drawing/2014/main" id="{68954B59-C913-4CAA-AB9A-75C75DB7F24C}"/>
              </a:ext>
            </a:extLst>
          </p:cNvPr>
          <p:cNvSpPr/>
          <p:nvPr/>
        </p:nvSpPr>
        <p:spPr>
          <a:xfrm>
            <a:off x="1386639" y="5085192"/>
            <a:ext cx="7323414" cy="572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9" name="Skupina 9">
            <a:extLst>
              <a:ext uri="{FF2B5EF4-FFF2-40B4-BE49-F238E27FC236}">
                <a16:creationId xmlns:a16="http://schemas.microsoft.com/office/drawing/2014/main" id="{C875F905-7C2B-4A6B-84CD-76270B0A3160}"/>
              </a:ext>
            </a:extLst>
          </p:cNvPr>
          <p:cNvGrpSpPr/>
          <p:nvPr/>
        </p:nvGrpSpPr>
        <p:grpSpPr>
          <a:xfrm>
            <a:off x="1646535" y="2955794"/>
            <a:ext cx="2679298" cy="2558778"/>
            <a:chOff x="467544" y="3574756"/>
            <a:chExt cx="3240360" cy="3094603"/>
          </a:xfrm>
        </p:grpSpPr>
        <p:sp>
          <p:nvSpPr>
            <p:cNvPr id="10" name="Obdélníkový popisek 10">
              <a:extLst>
                <a:ext uri="{FF2B5EF4-FFF2-40B4-BE49-F238E27FC236}">
                  <a16:creationId xmlns:a16="http://schemas.microsoft.com/office/drawing/2014/main" id="{6E5DE668-6D24-4CBB-BD4B-65410FD20572}"/>
                </a:ext>
              </a:extLst>
            </p:cNvPr>
            <p:cNvSpPr/>
            <p:nvPr/>
          </p:nvSpPr>
          <p:spPr>
            <a:xfrm>
              <a:off x="467544" y="3574756"/>
              <a:ext cx="3240360" cy="3094603"/>
            </a:xfrm>
            <a:prstGeom prst="wedgeRectCallout">
              <a:avLst>
                <a:gd name="adj1" fmla="val 54829"/>
                <a:gd name="adj2" fmla="val -68809"/>
              </a:avLst>
            </a:prstGeom>
            <a:solidFill>
              <a:srgbClr val="D5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11" name="Skupina 11">
              <a:extLst>
                <a:ext uri="{FF2B5EF4-FFF2-40B4-BE49-F238E27FC236}">
                  <a16:creationId xmlns:a16="http://schemas.microsoft.com/office/drawing/2014/main" id="{9BABD8A2-6CC1-4072-915D-3FB94A845F4F}"/>
                </a:ext>
              </a:extLst>
            </p:cNvPr>
            <p:cNvGrpSpPr/>
            <p:nvPr/>
          </p:nvGrpSpPr>
          <p:grpSpPr>
            <a:xfrm>
              <a:off x="539552" y="4288591"/>
              <a:ext cx="1656184" cy="2288293"/>
              <a:chOff x="467544" y="4149080"/>
              <a:chExt cx="1656184" cy="2288293"/>
            </a:xfrm>
          </p:grpSpPr>
          <p:pic>
            <p:nvPicPr>
              <p:cNvPr id="16" name="Obrázek 16">
                <a:extLst>
                  <a:ext uri="{FF2B5EF4-FFF2-40B4-BE49-F238E27FC236}">
                    <a16:creationId xmlns:a16="http://schemas.microsoft.com/office/drawing/2014/main" id="{1E1347E6-50B3-429A-A2EC-E4A4729CD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544" y="4149080"/>
                <a:ext cx="1656184" cy="1898206"/>
              </a:xfrm>
              <a:prstGeom prst="rect">
                <a:avLst/>
              </a:prstGeom>
            </p:spPr>
          </p:pic>
          <p:sp>
            <p:nvSpPr>
              <p:cNvPr id="17" name="TextovéPole 17">
                <a:extLst>
                  <a:ext uri="{FF2B5EF4-FFF2-40B4-BE49-F238E27FC236}">
                    <a16:creationId xmlns:a16="http://schemas.microsoft.com/office/drawing/2014/main" id="{8F2F517F-1AA1-4E89-B577-66DF4216C891}"/>
                  </a:ext>
                </a:extLst>
              </p:cNvPr>
              <p:cNvSpPr txBox="1"/>
              <p:nvPr/>
            </p:nvSpPr>
            <p:spPr>
              <a:xfrm>
                <a:off x="764881" y="6110201"/>
                <a:ext cx="965852" cy="327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58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CASI-1500</a:t>
                </a:r>
              </a:p>
            </p:txBody>
          </p:sp>
        </p:grpSp>
        <p:sp>
          <p:nvSpPr>
            <p:cNvPr id="12" name="TextovéPole 12">
              <a:extLst>
                <a:ext uri="{FF2B5EF4-FFF2-40B4-BE49-F238E27FC236}">
                  <a16:creationId xmlns:a16="http://schemas.microsoft.com/office/drawing/2014/main" id="{B878F3F8-3A9F-4F86-A95C-8AC88B7846FF}"/>
                </a:ext>
              </a:extLst>
            </p:cNvPr>
            <p:cNvSpPr txBox="1"/>
            <p:nvPr/>
          </p:nvSpPr>
          <p:spPr>
            <a:xfrm>
              <a:off x="818681" y="3574757"/>
              <a:ext cx="2558130" cy="665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88" dirty="0">
                  <a:solidFill>
                    <a:srgbClr val="00489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Visible and near infra-red</a:t>
              </a:r>
            </a:p>
            <a:p>
              <a:pPr algn="ctr"/>
              <a:r>
                <a:rPr lang="en-US" sz="1488" dirty="0">
                  <a:solidFill>
                    <a:srgbClr val="00489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imaging spectroscopy</a:t>
              </a:r>
            </a:p>
          </p:txBody>
        </p:sp>
        <p:grpSp>
          <p:nvGrpSpPr>
            <p:cNvPr id="13" name="Skupina 13">
              <a:extLst>
                <a:ext uri="{FF2B5EF4-FFF2-40B4-BE49-F238E27FC236}">
                  <a16:creationId xmlns:a16="http://schemas.microsoft.com/office/drawing/2014/main" id="{142EC43D-B58A-42E9-98F2-6B8C7A636A85}"/>
                </a:ext>
              </a:extLst>
            </p:cNvPr>
            <p:cNvGrpSpPr/>
            <p:nvPr/>
          </p:nvGrpSpPr>
          <p:grpSpPr>
            <a:xfrm>
              <a:off x="2419708" y="4288591"/>
              <a:ext cx="1288196" cy="2328157"/>
              <a:chOff x="2347700" y="4149080"/>
              <a:chExt cx="1288196" cy="2328157"/>
            </a:xfrm>
          </p:grpSpPr>
          <p:pic>
            <p:nvPicPr>
              <p:cNvPr id="14" name="Obrázek 14">
                <a:extLst>
                  <a:ext uri="{FF2B5EF4-FFF2-40B4-BE49-F238E27FC236}">
                    <a16:creationId xmlns:a16="http://schemas.microsoft.com/office/drawing/2014/main" id="{66B63646-4C03-4529-AD10-7AD99F16C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47700" y="4149080"/>
                <a:ext cx="1288196" cy="2064472"/>
              </a:xfrm>
              <a:prstGeom prst="rect">
                <a:avLst/>
              </a:prstGeom>
            </p:spPr>
          </p:pic>
          <p:sp>
            <p:nvSpPr>
              <p:cNvPr id="15" name="TextovéPole 15">
                <a:extLst>
                  <a:ext uri="{FF2B5EF4-FFF2-40B4-BE49-F238E27FC236}">
                    <a16:creationId xmlns:a16="http://schemas.microsoft.com/office/drawing/2014/main" id="{50626F95-2CB5-4C9F-AF4A-CEC85087B94D}"/>
                  </a:ext>
                </a:extLst>
              </p:cNvPr>
              <p:cNvSpPr txBox="1"/>
              <p:nvPr/>
            </p:nvSpPr>
            <p:spPr>
              <a:xfrm>
                <a:off x="2515545" y="6150065"/>
                <a:ext cx="859224" cy="327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58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SASI-600</a:t>
                </a:r>
              </a:p>
            </p:txBody>
          </p:sp>
        </p:grpSp>
      </p:grpSp>
      <p:grpSp>
        <p:nvGrpSpPr>
          <p:cNvPr id="19" name="Skupina 19">
            <a:extLst>
              <a:ext uri="{FF2B5EF4-FFF2-40B4-BE49-F238E27FC236}">
                <a16:creationId xmlns:a16="http://schemas.microsoft.com/office/drawing/2014/main" id="{EAEE7EF8-CFE0-43E2-B1E5-5FF8E7A2EB4B}"/>
              </a:ext>
            </a:extLst>
          </p:cNvPr>
          <p:cNvGrpSpPr/>
          <p:nvPr/>
        </p:nvGrpSpPr>
        <p:grpSpPr>
          <a:xfrm>
            <a:off x="4563993" y="2954355"/>
            <a:ext cx="1845738" cy="2558778"/>
            <a:chOff x="3995936" y="3573016"/>
            <a:chExt cx="2232248" cy="3094603"/>
          </a:xfrm>
        </p:grpSpPr>
        <p:sp>
          <p:nvSpPr>
            <p:cNvPr id="20" name="Obdélníkový popisek 20">
              <a:extLst>
                <a:ext uri="{FF2B5EF4-FFF2-40B4-BE49-F238E27FC236}">
                  <a16:creationId xmlns:a16="http://schemas.microsoft.com/office/drawing/2014/main" id="{555C0084-D36F-4327-A604-2192E4B302BA}"/>
                </a:ext>
              </a:extLst>
            </p:cNvPr>
            <p:cNvSpPr/>
            <p:nvPr/>
          </p:nvSpPr>
          <p:spPr>
            <a:xfrm>
              <a:off x="3995936" y="3573016"/>
              <a:ext cx="2232248" cy="3094603"/>
            </a:xfrm>
            <a:prstGeom prst="wedgeRectCallout">
              <a:avLst>
                <a:gd name="adj1" fmla="val -21040"/>
                <a:gd name="adj2" fmla="val -68563"/>
              </a:avLst>
            </a:prstGeom>
            <a:solidFill>
              <a:srgbClr val="D5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21" name="Skupina 21">
              <a:extLst>
                <a:ext uri="{FF2B5EF4-FFF2-40B4-BE49-F238E27FC236}">
                  <a16:creationId xmlns:a16="http://schemas.microsoft.com/office/drawing/2014/main" id="{39A8289E-FDCE-4931-ADD6-D6DB204943CC}"/>
                </a:ext>
              </a:extLst>
            </p:cNvPr>
            <p:cNvGrpSpPr/>
            <p:nvPr/>
          </p:nvGrpSpPr>
          <p:grpSpPr>
            <a:xfrm>
              <a:off x="4356650" y="4216583"/>
              <a:ext cx="1463267" cy="2360301"/>
              <a:chOff x="4139952" y="4077072"/>
              <a:chExt cx="1463267" cy="2360301"/>
            </a:xfrm>
          </p:grpSpPr>
          <p:pic>
            <p:nvPicPr>
              <p:cNvPr id="23" name="Obrázek 23">
                <a:extLst>
                  <a:ext uri="{FF2B5EF4-FFF2-40B4-BE49-F238E27FC236}">
                    <a16:creationId xmlns:a16="http://schemas.microsoft.com/office/drawing/2014/main" id="{008E2C89-3809-4F4F-863A-2FFBA89BE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4077072"/>
                <a:ext cx="1463267" cy="1995137"/>
              </a:xfrm>
              <a:prstGeom prst="rect">
                <a:avLst/>
              </a:prstGeom>
            </p:spPr>
          </p:pic>
          <p:sp>
            <p:nvSpPr>
              <p:cNvPr id="24" name="TextovéPole 24">
                <a:extLst>
                  <a:ext uri="{FF2B5EF4-FFF2-40B4-BE49-F238E27FC236}">
                    <a16:creationId xmlns:a16="http://schemas.microsoft.com/office/drawing/2014/main" id="{9DD4DAEE-52A7-4E01-8399-C62202521746}"/>
                  </a:ext>
                </a:extLst>
              </p:cNvPr>
              <p:cNvSpPr txBox="1"/>
              <p:nvPr/>
            </p:nvSpPr>
            <p:spPr>
              <a:xfrm>
                <a:off x="4427984" y="6110201"/>
                <a:ext cx="865040" cy="327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58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TASI-600</a:t>
                </a:r>
              </a:p>
            </p:txBody>
          </p:sp>
        </p:grpSp>
        <p:sp>
          <p:nvSpPr>
            <p:cNvPr id="22" name="TextovéPole 22">
              <a:extLst>
                <a:ext uri="{FF2B5EF4-FFF2-40B4-BE49-F238E27FC236}">
                  <a16:creationId xmlns:a16="http://schemas.microsoft.com/office/drawing/2014/main" id="{80F35197-A606-4AF0-B7B8-690FC1DA1382}"/>
                </a:ext>
              </a:extLst>
            </p:cNvPr>
            <p:cNvSpPr txBox="1"/>
            <p:nvPr/>
          </p:nvSpPr>
          <p:spPr>
            <a:xfrm>
              <a:off x="4262229" y="3574758"/>
              <a:ext cx="1772344" cy="665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88" dirty="0">
                  <a:solidFill>
                    <a:srgbClr val="00489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Thermal imaging</a:t>
              </a:r>
            </a:p>
            <a:p>
              <a:pPr algn="ctr"/>
              <a:r>
                <a:rPr lang="en-US" sz="1488" dirty="0">
                  <a:solidFill>
                    <a:srgbClr val="00489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spectroscopy</a:t>
              </a:r>
            </a:p>
          </p:txBody>
        </p:sp>
      </p:grpSp>
      <p:grpSp>
        <p:nvGrpSpPr>
          <p:cNvPr id="25" name="Skupina 25">
            <a:extLst>
              <a:ext uri="{FF2B5EF4-FFF2-40B4-BE49-F238E27FC236}">
                <a16:creationId xmlns:a16="http://schemas.microsoft.com/office/drawing/2014/main" id="{9229B398-4D3E-4C79-A28B-5342B3186AF8}"/>
              </a:ext>
            </a:extLst>
          </p:cNvPr>
          <p:cNvGrpSpPr/>
          <p:nvPr/>
        </p:nvGrpSpPr>
        <p:grpSpPr>
          <a:xfrm>
            <a:off x="6766970" y="2973486"/>
            <a:ext cx="1726658" cy="2558778"/>
            <a:chOff x="6588224" y="3573016"/>
            <a:chExt cx="2088232" cy="3094603"/>
          </a:xfrm>
        </p:grpSpPr>
        <p:sp>
          <p:nvSpPr>
            <p:cNvPr id="26" name="Obdélníkový popisek 26">
              <a:extLst>
                <a:ext uri="{FF2B5EF4-FFF2-40B4-BE49-F238E27FC236}">
                  <a16:creationId xmlns:a16="http://schemas.microsoft.com/office/drawing/2014/main" id="{73FFBA22-C8D9-4B46-832E-6CAB1CCC2F48}"/>
                </a:ext>
              </a:extLst>
            </p:cNvPr>
            <p:cNvSpPr/>
            <p:nvPr/>
          </p:nvSpPr>
          <p:spPr>
            <a:xfrm>
              <a:off x="6588224" y="3573016"/>
              <a:ext cx="2088232" cy="3094603"/>
            </a:xfrm>
            <a:prstGeom prst="wedgeRectCallout">
              <a:avLst>
                <a:gd name="adj1" fmla="val -71433"/>
                <a:gd name="adj2" fmla="val -72749"/>
              </a:avLst>
            </a:prstGeom>
            <a:solidFill>
              <a:srgbClr val="D5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27" name="Skupina 27">
              <a:extLst>
                <a:ext uri="{FF2B5EF4-FFF2-40B4-BE49-F238E27FC236}">
                  <a16:creationId xmlns:a16="http://schemas.microsoft.com/office/drawing/2014/main" id="{2E4A7F8A-C170-45A1-BCBC-FC2D2240ABED}"/>
                </a:ext>
              </a:extLst>
            </p:cNvPr>
            <p:cNvGrpSpPr/>
            <p:nvPr/>
          </p:nvGrpSpPr>
          <p:grpSpPr>
            <a:xfrm>
              <a:off x="6798224" y="4174953"/>
              <a:ext cx="1662207" cy="2401931"/>
              <a:chOff x="6798224" y="4035442"/>
              <a:chExt cx="1662207" cy="2401931"/>
            </a:xfrm>
          </p:grpSpPr>
          <p:pic>
            <p:nvPicPr>
              <p:cNvPr id="29" name="Picture 3">
                <a:extLst>
                  <a:ext uri="{FF2B5EF4-FFF2-40B4-BE49-F238E27FC236}">
                    <a16:creationId xmlns:a16="http://schemas.microsoft.com/office/drawing/2014/main" id="{6129354C-402F-458C-9EAD-D4E61997BB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4766"/>
              <a:stretch/>
            </p:blipFill>
            <p:spPr bwMode="auto">
              <a:xfrm rot="16200000">
                <a:off x="6600401" y="4233265"/>
                <a:ext cx="2057854" cy="1662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ovéPole 30">
                <a:extLst>
                  <a:ext uri="{FF2B5EF4-FFF2-40B4-BE49-F238E27FC236}">
                    <a16:creationId xmlns:a16="http://schemas.microsoft.com/office/drawing/2014/main" id="{4B077000-4EC1-4971-8518-2752593044A9}"/>
                  </a:ext>
                </a:extLst>
              </p:cNvPr>
              <p:cNvSpPr txBox="1"/>
              <p:nvPr/>
            </p:nvSpPr>
            <p:spPr>
              <a:xfrm>
                <a:off x="6812228" y="6110201"/>
                <a:ext cx="1481541" cy="327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58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Riegl</a:t>
                </a:r>
                <a:r>
                  <a:rPr lang="en-US" sz="1158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LMS – Q780</a:t>
                </a:r>
              </a:p>
            </p:txBody>
          </p:sp>
        </p:grpSp>
        <p:sp>
          <p:nvSpPr>
            <p:cNvPr id="28" name="TextovéPole 28">
              <a:extLst>
                <a:ext uri="{FF2B5EF4-FFF2-40B4-BE49-F238E27FC236}">
                  <a16:creationId xmlns:a16="http://schemas.microsoft.com/office/drawing/2014/main" id="{C21E723D-423A-4902-9D8E-57D1B56F750C}"/>
                </a:ext>
              </a:extLst>
            </p:cNvPr>
            <p:cNvSpPr txBox="1"/>
            <p:nvPr/>
          </p:nvSpPr>
          <p:spPr>
            <a:xfrm>
              <a:off x="6847250" y="3645024"/>
              <a:ext cx="1578166" cy="388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88" dirty="0">
                  <a:solidFill>
                    <a:srgbClr val="00489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Laser scanning</a:t>
              </a:r>
            </a:p>
          </p:txBody>
        </p:sp>
      </p:grpSp>
      <p:pic>
        <p:nvPicPr>
          <p:cNvPr id="31" name="Picture 2" descr="http://lemon.vgt.vito.be/sites/default/files/pictures/Logo%20EUFAR.jpg">
            <a:extLst>
              <a:ext uri="{FF2B5EF4-FFF2-40B4-BE49-F238E27FC236}">
                <a16:creationId xmlns:a16="http://schemas.microsoft.com/office/drawing/2014/main" id="{B497B9E6-64ED-4702-8CB2-A1C455E25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4822">
            <a:off x="7805212" y="1411136"/>
            <a:ext cx="830834" cy="52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8">
            <a:extLst>
              <a:ext uri="{FF2B5EF4-FFF2-40B4-BE49-F238E27FC236}">
                <a16:creationId xmlns:a16="http://schemas.microsoft.com/office/drawing/2014/main" id="{20570783-7BD7-4F34-82EF-5EABC3D50EF2}"/>
              </a:ext>
            </a:extLst>
          </p:cNvPr>
          <p:cNvSpPr txBox="1"/>
          <p:nvPr/>
        </p:nvSpPr>
        <p:spPr>
          <a:xfrm>
            <a:off x="5973948" y="2171205"/>
            <a:ext cx="14479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>
                <a:solidFill>
                  <a:srgbClr val="00489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CESSNA 208B Grand </a:t>
            </a:r>
            <a:r>
              <a:rPr lang="cs-CZ" sz="800" dirty="0" err="1">
                <a:solidFill>
                  <a:srgbClr val="00489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Caravan</a:t>
            </a:r>
            <a:r>
              <a:rPr lang="cs-CZ" sz="800" dirty="0">
                <a:solidFill>
                  <a:srgbClr val="00489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800" dirty="0">
              <a:solidFill>
                <a:srgbClr val="00489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530C86-20B9-45FD-92D8-7F1964983EED}"/>
              </a:ext>
            </a:extLst>
          </p:cNvPr>
          <p:cNvSpPr/>
          <p:nvPr/>
        </p:nvSpPr>
        <p:spPr>
          <a:xfrm>
            <a:off x="1028697" y="1091766"/>
            <a:ext cx="2447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Flying Laboratory</a:t>
            </a:r>
          </a:p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Imaging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18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délník 77"/>
          <p:cNvSpPr/>
          <p:nvPr/>
        </p:nvSpPr>
        <p:spPr>
          <a:xfrm>
            <a:off x="180000" y="442080"/>
            <a:ext cx="9719640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400" b="1" strike="noStrike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Přehled</a:t>
            </a:r>
            <a:r>
              <a:rPr lang="en-US" sz="4400" b="1" strike="noStrike" spc="-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sz="4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EB8B67-0063-425C-BB83-A0697B90E6EF}"/>
              </a:ext>
            </a:extLst>
          </p:cNvPr>
          <p:cNvSpPr txBox="1"/>
          <p:nvPr/>
        </p:nvSpPr>
        <p:spPr>
          <a:xfrm>
            <a:off x="144000" y="1661139"/>
            <a:ext cx="9936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Oddělení dálkového průzkumu Země Ústavu výzkumu globální změny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Letecká data na podporu současných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budoucích misi Evropské kosmické agentury (ESA)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Projekty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využitím dat programu pro pozorování Země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Copernicus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Spolupráce s dálšími kosmickými agenturami.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7CE146-F5C0-4920-B607-7FFB44D5AE36}"/>
              </a:ext>
            </a:extLst>
          </p:cNvPr>
          <p:cNvSpPr/>
          <p:nvPr/>
        </p:nvSpPr>
        <p:spPr>
          <a:xfrm>
            <a:off x="5897421" y="5249214"/>
            <a:ext cx="808555" cy="4243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3053"/>
              </a:lnSpc>
            </a:pPr>
            <a:r>
              <a:rPr lang="cs-CZ" sz="1000" spc="-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12/11/2021</a:t>
            </a:r>
            <a:endParaRPr lang="cs-CZ" sz="10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A55C57-DE73-4652-A42A-891F86C74990}"/>
              </a:ext>
            </a:extLst>
          </p:cNvPr>
          <p:cNvSpPr/>
          <p:nvPr/>
        </p:nvSpPr>
        <p:spPr>
          <a:xfrm>
            <a:off x="2992717" y="5424329"/>
            <a:ext cx="23695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KONFERENCE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Kosmick</a:t>
            </a:r>
            <a:r>
              <a:rPr lang="cs-CZ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projekty na AV ČR</a:t>
            </a:r>
            <a:endParaRPr lang="en-US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19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délník 77"/>
          <p:cNvSpPr/>
          <p:nvPr/>
        </p:nvSpPr>
        <p:spPr>
          <a:xfrm>
            <a:off x="3317035" y="386280"/>
            <a:ext cx="4860312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400" b="1" spc="-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</a:t>
            </a:r>
            <a:r>
              <a:rPr lang="en-US" sz="4400" b="1" spc="-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pc="-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(fluorescence explorer mission)</a:t>
            </a:r>
            <a:endParaRPr lang="cs-CZ" sz="2000" b="0" strike="noStrike" spc="-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6386D0-1E36-4959-ACD4-DA964F3DBEC6}"/>
              </a:ext>
            </a:extLst>
          </p:cNvPr>
          <p:cNvSpPr/>
          <p:nvPr/>
        </p:nvSpPr>
        <p:spPr>
          <a:xfrm>
            <a:off x="92785" y="3045134"/>
            <a:ext cx="51933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Přístroj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FLORIS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(Fluorescence Imaging Spectrometer )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Datum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spuštění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2024</a:t>
            </a:r>
            <a:endParaRPr 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Typ systému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pushbroom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Cyklus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27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dnů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pektrální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rozsah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500 – 780 nm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(Red Edge, chlorophyll, PRI)</a:t>
            </a:r>
          </a:p>
          <a:p>
            <a:pPr algn="just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pektrální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rozlišení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Oxigen pásem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0.1 nm</a:t>
            </a:r>
          </a:p>
          <a:p>
            <a:pPr algn="just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pektrální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rozlišení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RedEdge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pásem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0.5-2 nm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E413B6-0EFD-408C-8B37-B9F569A3116E}"/>
              </a:ext>
            </a:extLst>
          </p:cNvPr>
          <p:cNvSpPr/>
          <p:nvPr/>
        </p:nvSpPr>
        <p:spPr>
          <a:xfrm>
            <a:off x="3244818" y="1204547"/>
            <a:ext cx="5428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NotesEsa"/>
              </a:rPr>
              <a:t>Fluorescence </a:t>
            </a:r>
            <a:r>
              <a:rPr lang="cs-CZ" dirty="0">
                <a:solidFill>
                  <a:srgbClr val="000000"/>
                </a:solidFill>
                <a:latin typeface="NotesEsa"/>
              </a:rPr>
              <a:t>je přímým měřitelným ukazatelem</a:t>
            </a:r>
            <a:r>
              <a:rPr lang="en-US" dirty="0">
                <a:solidFill>
                  <a:srgbClr val="000000"/>
                </a:solidFill>
                <a:latin typeface="NotesEsa"/>
              </a:rPr>
              <a:t> </a:t>
            </a:r>
            <a:r>
              <a:rPr lang="cs-CZ" dirty="0">
                <a:solidFill>
                  <a:srgbClr val="000000"/>
                </a:solidFill>
                <a:latin typeface="NotesEsa"/>
              </a:rPr>
              <a:t> fotosyntetické účinnosti</a:t>
            </a:r>
            <a:r>
              <a:rPr lang="en-US" dirty="0">
                <a:solidFill>
                  <a:srgbClr val="000000"/>
                </a:solidFill>
                <a:latin typeface="NotesEsa"/>
              </a:rPr>
              <a:t>.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7CFA8-E5A8-466F-BD62-8DE15BDBB49D}"/>
              </a:ext>
            </a:extLst>
          </p:cNvPr>
          <p:cNvSpPr/>
          <p:nvPr/>
        </p:nvSpPr>
        <p:spPr>
          <a:xfrm>
            <a:off x="3317035" y="5439718"/>
            <a:ext cx="34465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https://earth.esa.int/eogateway/missions/flex/objectives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04505D-1B05-49C5-82C0-D0D870416A25}"/>
              </a:ext>
            </a:extLst>
          </p:cNvPr>
          <p:cNvSpPr/>
          <p:nvPr/>
        </p:nvSpPr>
        <p:spPr>
          <a:xfrm>
            <a:off x="5490872" y="3045134"/>
            <a:ext cx="4496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Přístroj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HyPlant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letecký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demonstrator)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FLUO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modul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Typ systému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CMOS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pektrální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rozsah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VNIR, SWIR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Počet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pásem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1024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pektrální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rozlišení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0.11 nm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Prostorové rozlišení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(680 m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agl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): 1 m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Pás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(at 680 m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agl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): 390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54B49C-7F9A-4369-AABD-91D76231D051}"/>
              </a:ext>
            </a:extLst>
          </p:cNvPr>
          <p:cNvGrpSpPr/>
          <p:nvPr/>
        </p:nvGrpSpPr>
        <p:grpSpPr>
          <a:xfrm>
            <a:off x="144000" y="466100"/>
            <a:ext cx="3025328" cy="2159316"/>
            <a:chOff x="6312194" y="64367"/>
            <a:chExt cx="2108246" cy="1450473"/>
          </a:xfrm>
        </p:grpSpPr>
        <p:pic>
          <p:nvPicPr>
            <p:cNvPr id="1026" name="Picture 2" descr="FLEX">
              <a:extLst>
                <a:ext uri="{FF2B5EF4-FFF2-40B4-BE49-F238E27FC236}">
                  <a16:creationId xmlns:a16="http://schemas.microsoft.com/office/drawing/2014/main" id="{47EE01A9-CC2A-42EF-BBDA-25C830CEEB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194" y="64367"/>
              <a:ext cx="2108246" cy="1450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16057A-C9B5-4B03-BFCA-708E9EF07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38670" y="1146673"/>
              <a:ext cx="694478" cy="309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0034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9B6041-D9C8-4D32-A616-E3B47F94B519}"/>
              </a:ext>
            </a:extLst>
          </p:cNvPr>
          <p:cNvSpPr/>
          <p:nvPr/>
        </p:nvSpPr>
        <p:spPr>
          <a:xfrm>
            <a:off x="144000" y="1293113"/>
            <a:ext cx="5222327" cy="2660995"/>
          </a:xfrm>
          <a:prstGeom prst="rect">
            <a:avLst/>
          </a:prstGeom>
          <a:noFill/>
          <a:ln w="63500">
            <a:solidFill>
              <a:srgbClr val="5CB3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" name="Obdélník 77">
            <a:extLst>
              <a:ext uri="{FF2B5EF4-FFF2-40B4-BE49-F238E27FC236}">
                <a16:creationId xmlns:a16="http://schemas.microsoft.com/office/drawing/2014/main" id="{81D7B9A5-8326-4A4A-8519-81FCB941ADBF}"/>
              </a:ext>
            </a:extLst>
          </p:cNvPr>
          <p:cNvSpPr/>
          <p:nvPr/>
        </p:nvSpPr>
        <p:spPr>
          <a:xfrm>
            <a:off x="1660185" y="386280"/>
            <a:ext cx="4860312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400" b="1" spc="-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</a:t>
            </a:r>
            <a:r>
              <a:rPr lang="en-US" sz="4400" b="1" spc="-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pc="-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(fluorescence explorer mission)</a:t>
            </a:r>
            <a:endParaRPr lang="cs-CZ" sz="2000" b="0" strike="noStrike" spc="-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6A1FF2-A84A-46E8-A6F1-57629E4B5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00" y="594091"/>
            <a:ext cx="1289282" cy="573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7F267A-78A9-4DFA-8E2A-3F93D32BBA45}"/>
              </a:ext>
            </a:extLst>
          </p:cNvPr>
          <p:cNvSpPr txBox="1"/>
          <p:nvPr/>
        </p:nvSpPr>
        <p:spPr>
          <a:xfrm>
            <a:off x="5914825" y="1167979"/>
            <a:ext cx="402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CzechGlobe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účast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 roku 2012 do současnosti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Letecký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průzkum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k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využití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potenciálu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prostorové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fluorescenční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informace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pozemské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ekosystémy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0CFD84-6A53-4A06-B5A2-DA28C92A1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" y="1293113"/>
            <a:ext cx="5222327" cy="26609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512AFC-DAA7-4F91-8CD0-B873D1C02360}"/>
              </a:ext>
            </a:extLst>
          </p:cNvPr>
          <p:cNvSpPr txBox="1"/>
          <p:nvPr/>
        </p:nvSpPr>
        <p:spPr>
          <a:xfrm>
            <a:off x="197561" y="4116192"/>
            <a:ext cx="5168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HyPlant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airborne imaging spectrometer: (a) installation of the sensor system in the aircraft, consisting of the broadband DUAL module (A), high-resolution FLUO module (B) and GPS/INS unit (C); (b)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HyPlant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DUAL and FLUO (B) module installed in the hatch of the aircraft (image taken from below the aircraft)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D88B4D-A947-46D1-B9D8-C7AD7908A400}"/>
              </a:ext>
            </a:extLst>
          </p:cNvPr>
          <p:cNvSpPr/>
          <p:nvPr/>
        </p:nvSpPr>
        <p:spPr>
          <a:xfrm>
            <a:off x="1871200" y="5411134"/>
            <a:ext cx="12691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Siegmann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et al. 2019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77955E-4C85-43B3-A972-EA05C6912AD6}"/>
              </a:ext>
            </a:extLst>
          </p:cNvPr>
          <p:cNvGrpSpPr/>
          <p:nvPr/>
        </p:nvGrpSpPr>
        <p:grpSpPr>
          <a:xfrm>
            <a:off x="5483934" y="2606080"/>
            <a:ext cx="3852427" cy="2483572"/>
            <a:chOff x="5359647" y="2770441"/>
            <a:chExt cx="3852427" cy="2483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67A16A-B1C7-4E51-B35B-DB45BDE3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83344" y="2770441"/>
              <a:ext cx="3128730" cy="2483572"/>
            </a:xfrm>
            <a:prstGeom prst="rect">
              <a:avLst/>
            </a:prstGeom>
          </p:spPr>
        </p:pic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EB5967FA-82FD-4046-AB97-E384CE18D222}"/>
                </a:ext>
              </a:extLst>
            </p:cNvPr>
            <p:cNvSpPr/>
            <p:nvPr/>
          </p:nvSpPr>
          <p:spPr>
            <a:xfrm rot="1662983">
              <a:off x="5359647" y="3791208"/>
              <a:ext cx="1110356" cy="245201"/>
            </a:xfrm>
            <a:prstGeom prst="rightArrow">
              <a:avLst>
                <a:gd name="adj1" fmla="val 55945"/>
                <a:gd name="adj2" fmla="val 50000"/>
              </a:avLst>
            </a:prstGeom>
            <a:solidFill>
              <a:srgbClr val="5CB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EC617F-DE8C-4DF9-B016-4DF0AF476D64}"/>
              </a:ext>
            </a:extLst>
          </p:cNvPr>
          <p:cNvSpPr txBox="1"/>
          <p:nvPr/>
        </p:nvSpPr>
        <p:spPr>
          <a:xfrm>
            <a:off x="5666838" y="5142424"/>
            <a:ext cx="4413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TASI-600 and laser scanner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Riegl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LMS-Q780 mounted in the aircraft together with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HyPlant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sensor </a:t>
            </a:r>
          </a:p>
        </p:txBody>
      </p:sp>
    </p:spTree>
    <p:extLst>
      <p:ext uri="{BB962C8B-B14F-4D97-AF65-F5344CB8AC3E}">
        <p14:creationId xmlns:p14="http://schemas.microsoft.com/office/powerpoint/2010/main" val="524576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délník 79"/>
          <p:cNvSpPr/>
          <p:nvPr/>
        </p:nvSpPr>
        <p:spPr>
          <a:xfrm>
            <a:off x="144000" y="144000"/>
            <a:ext cx="26996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0" strike="noStrike" spc="-1">
                <a:solidFill>
                  <a:srgbClr val="51AEC2"/>
                </a:solidFill>
                <a:latin typeface="Segoe UI"/>
              </a:rPr>
              <a:t>Global Change Research Institute CAS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" name="Obdélník 77">
            <a:extLst>
              <a:ext uri="{FF2B5EF4-FFF2-40B4-BE49-F238E27FC236}">
                <a16:creationId xmlns:a16="http://schemas.microsoft.com/office/drawing/2014/main" id="{5ED33B8A-D782-482A-B1BC-41ABDDEDA9BE}"/>
              </a:ext>
            </a:extLst>
          </p:cNvPr>
          <p:cNvSpPr/>
          <p:nvPr/>
        </p:nvSpPr>
        <p:spPr>
          <a:xfrm>
            <a:off x="1660185" y="386280"/>
            <a:ext cx="4860312" cy="94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4400" b="1" spc="-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</a:t>
            </a:r>
            <a:r>
              <a:rPr lang="en-US" sz="4400" b="1" spc="-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pc="-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(fluorescence explorer mission)</a:t>
            </a:r>
            <a:endParaRPr lang="cs-CZ" sz="2000" b="0" strike="noStrike" spc="-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77D810-24E2-472D-A03D-8BE0D5FAA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00" y="594091"/>
            <a:ext cx="1289282" cy="5738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CB7642-AF44-4734-B2D6-C71577653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266" y="1450794"/>
            <a:ext cx="2741832" cy="42197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E6E3CC-28F6-4BDE-BE1D-6B0363010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3109" y="1441946"/>
            <a:ext cx="2768323" cy="42197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8124DB-A4C2-417E-A3A4-8F8BFAAEA91B}"/>
              </a:ext>
            </a:extLst>
          </p:cNvPr>
          <p:cNvSpPr txBox="1"/>
          <p:nvPr/>
        </p:nvSpPr>
        <p:spPr>
          <a:xfrm>
            <a:off x="7720214" y="118498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SIF</a:t>
            </a:r>
            <a:r>
              <a:rPr lang="en-US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760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2B9458-2A84-4E13-B9BA-8DFC651169B6}"/>
              </a:ext>
            </a:extLst>
          </p:cNvPr>
          <p:cNvSpPr txBox="1"/>
          <p:nvPr/>
        </p:nvSpPr>
        <p:spPr>
          <a:xfrm>
            <a:off x="8619295" y="1179404"/>
            <a:ext cx="1285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Uncertainty SIF</a:t>
            </a:r>
            <a:r>
              <a:rPr lang="en-US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760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AFEAA2-5AB0-47CA-B181-B757745C4999}"/>
              </a:ext>
            </a:extLst>
          </p:cNvPr>
          <p:cNvSpPr txBox="1"/>
          <p:nvPr/>
        </p:nvSpPr>
        <p:spPr>
          <a:xfrm>
            <a:off x="3832141" y="1170526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SIF</a:t>
            </a:r>
            <a:r>
              <a:rPr lang="en-US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687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5EFC2D-4A3B-45FF-ADFA-DEEA1AB01A3F}"/>
              </a:ext>
            </a:extLst>
          </p:cNvPr>
          <p:cNvSpPr txBox="1"/>
          <p:nvPr/>
        </p:nvSpPr>
        <p:spPr>
          <a:xfrm>
            <a:off x="4731222" y="1164948"/>
            <a:ext cx="1285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Uncertainty SIF</a:t>
            </a:r>
            <a:r>
              <a:rPr lang="en-US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687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E65848-7F45-4CBC-8164-0FBC5EFE0EB7}"/>
              </a:ext>
            </a:extLst>
          </p:cNvPr>
          <p:cNvSpPr txBox="1"/>
          <p:nvPr/>
        </p:nvSpPr>
        <p:spPr>
          <a:xfrm>
            <a:off x="99135" y="2579388"/>
            <a:ext cx="3283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Mapy fluorescence</a:t>
            </a:r>
          </a:p>
          <a:p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SIF je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Sun-Induced fluorescence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FCE15B-9946-4467-BDBA-B3056676E87D}"/>
              </a:ext>
            </a:extLst>
          </p:cNvPr>
          <p:cNvSpPr txBox="1"/>
          <p:nvPr/>
        </p:nvSpPr>
        <p:spPr>
          <a:xfrm>
            <a:off x="635705" y="5418828"/>
            <a:ext cx="2048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Ref: ESA Contract No.4000125402/18/NL/NA</a:t>
            </a:r>
          </a:p>
        </p:txBody>
      </p:sp>
    </p:spTree>
    <p:extLst>
      <p:ext uri="{BB962C8B-B14F-4D97-AF65-F5344CB8AC3E}">
        <p14:creationId xmlns:p14="http://schemas.microsoft.com/office/powerpoint/2010/main" val="1335225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1820</TotalTime>
  <Words>1812</Words>
  <Application>Microsoft Office PowerPoint</Application>
  <PresentationFormat>Custom</PresentationFormat>
  <Paragraphs>278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DejaVu Sans</vt:lpstr>
      <vt:lpstr>NotesEsa</vt:lpstr>
      <vt:lpstr>Segoe UI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sprtova.h</dc:creator>
  <dc:description/>
  <cp:lastModifiedBy>Olga V. Brovkina</cp:lastModifiedBy>
  <cp:revision>183</cp:revision>
  <dcterms:created xsi:type="dcterms:W3CDTF">2021-02-15T09:23:41Z</dcterms:created>
  <dcterms:modified xsi:type="dcterms:W3CDTF">2021-11-11T09:09:32Z</dcterms:modified>
  <dc:language>cs-CZ</dc:language>
</cp:coreProperties>
</file>